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7" r:id="rId2"/>
    <p:sldId id="258" r:id="rId3"/>
    <p:sldId id="306" r:id="rId4"/>
    <p:sldId id="323" r:id="rId5"/>
    <p:sldId id="318" r:id="rId6"/>
    <p:sldId id="322" r:id="rId7"/>
    <p:sldId id="326" r:id="rId8"/>
    <p:sldId id="307" r:id="rId9"/>
    <p:sldId id="262" r:id="rId10"/>
    <p:sldId id="327" r:id="rId11"/>
    <p:sldId id="325" r:id="rId12"/>
    <p:sldId id="313" r:id="rId13"/>
    <p:sldId id="260" r:id="rId14"/>
    <p:sldId id="261" r:id="rId15"/>
    <p:sldId id="314" r:id="rId16"/>
    <p:sldId id="263" r:id="rId17"/>
    <p:sldId id="264" r:id="rId18"/>
    <p:sldId id="265" r:id="rId19"/>
    <p:sldId id="304" r:id="rId20"/>
    <p:sldId id="305" r:id="rId21"/>
    <p:sldId id="266" r:id="rId22"/>
    <p:sldId id="328" r:id="rId23"/>
    <p:sldId id="267" r:id="rId24"/>
    <p:sldId id="329" r:id="rId25"/>
    <p:sldId id="268" r:id="rId26"/>
    <p:sldId id="269" r:id="rId27"/>
    <p:sldId id="270" r:id="rId28"/>
    <p:sldId id="271" r:id="rId29"/>
    <p:sldId id="315" r:id="rId30"/>
    <p:sldId id="272" r:id="rId31"/>
    <p:sldId id="273" r:id="rId32"/>
    <p:sldId id="274" r:id="rId33"/>
    <p:sldId id="275" r:id="rId34"/>
    <p:sldId id="276" r:id="rId35"/>
    <p:sldId id="277" r:id="rId36"/>
    <p:sldId id="283" r:id="rId37"/>
    <p:sldId id="284" r:id="rId38"/>
    <p:sldId id="321" r:id="rId39"/>
    <p:sldId id="285" r:id="rId40"/>
    <p:sldId id="301" r:id="rId41"/>
    <p:sldId id="287" r:id="rId42"/>
    <p:sldId id="288" r:id="rId43"/>
    <p:sldId id="289" r:id="rId44"/>
    <p:sldId id="291" r:id="rId45"/>
    <p:sldId id="290" r:id="rId46"/>
    <p:sldId id="292" r:id="rId47"/>
    <p:sldId id="293" r:id="rId48"/>
    <p:sldId id="294" r:id="rId49"/>
    <p:sldId id="295" r:id="rId50"/>
    <p:sldId id="296" r:id="rId51"/>
    <p:sldId id="298" r:id="rId52"/>
    <p:sldId id="330" r:id="rId53"/>
    <p:sldId id="299" r:id="rId54"/>
    <p:sldId id="278" r:id="rId55"/>
    <p:sldId id="316" r:id="rId56"/>
    <p:sldId id="279" r:id="rId57"/>
    <p:sldId id="331" r:id="rId58"/>
    <p:sldId id="280" r:id="rId59"/>
    <p:sldId id="332" r:id="rId60"/>
    <p:sldId id="286" r:id="rId61"/>
    <p:sldId id="28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6D"/>
    <a:srgbClr val="D2533C"/>
    <a:srgbClr val="E4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34" autoAdjust="0"/>
  </p:normalViewPr>
  <p:slideViewPr>
    <p:cSldViewPr snapToGrid="0">
      <p:cViewPr varScale="1">
        <p:scale>
          <a:sx n="84" d="100"/>
          <a:sy n="84" d="100"/>
        </p:scale>
        <p:origin x="1590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CE369-04CC-4D3C-AD7E-63557D882C58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29C24-F68E-40E5-81C8-3BBAC14CD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8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20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Diagram</a:t>
            </a:r>
            <a:r>
              <a:rPr lang="en-US" baseline="0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80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Nyquist theorem,</a:t>
            </a:r>
            <a:r>
              <a:rPr lang="en-US" baseline="0" dirty="0" smtClean="0"/>
              <a:t> indirect lighting is a slow changing function,  more samples do not yield a better result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Therefore over-saturation is the point when an IC has more samples than it requires</a:t>
            </a:r>
          </a:p>
          <a:p>
            <a:r>
              <a:rPr lang="en-US" baseline="0" dirty="0" smtClean="0"/>
              <a:t>Leading to a loss in the </a:t>
            </a:r>
            <a:r>
              <a:rPr lang="en-US" baseline="0" dirty="0" err="1" smtClean="0"/>
              <a:t>effiency</a:t>
            </a:r>
            <a:r>
              <a:rPr lang="en-US" baseline="0" dirty="0" smtClean="0"/>
              <a:t> gained from interpolation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29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</a:t>
            </a:r>
            <a:r>
              <a:rPr lang="en-US" baseline="0" dirty="0" smtClean="0"/>
              <a:t> two peers rendering the same artefact in the same room </a:t>
            </a:r>
          </a:p>
          <a:p>
            <a:r>
              <a:rPr lang="en-US" dirty="0" smtClean="0"/>
              <a:t>They</a:t>
            </a:r>
            <a:r>
              <a:rPr lang="en-US" baseline="0" dirty="0" smtClean="0"/>
              <a:t> did not manage to communicate in time to exchange computed samples thus, for an </a:t>
            </a:r>
            <a:r>
              <a:rPr lang="en-US" baseline="0" dirty="0" err="1" smtClean="0"/>
              <a:t>aretefact</a:t>
            </a:r>
            <a:r>
              <a:rPr lang="en-US" baseline="0" dirty="0" smtClean="0"/>
              <a:t> requiring n samples, we end up with 2n samples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4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Tightly</a:t>
            </a:r>
            <a:r>
              <a:rPr lang="en-US" baseline="0" dirty="0" smtClean="0"/>
              <a:t> packed areas of the scene can filter redundant samples through the use of the minimum distance constraint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However…..when samples are more sparsely packed, like presented in the floor of the rendered image, although the constraint is met, redundant samples cannot be Filtered out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1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</a:t>
            </a:r>
            <a:r>
              <a:rPr lang="en-US" baseline="0" dirty="0" smtClean="0"/>
              <a:t> refer to the gatekeeper as gatekeeper but as the bootstrapping mechanism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4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020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Maximum 40000 samples contained in the </a:t>
            </a:r>
          </a:p>
          <a:p>
            <a:r>
              <a:rPr lang="en-US" dirty="0" err="1" smtClean="0"/>
              <a:t>corraborated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76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three ways for</a:t>
            </a:r>
            <a:r>
              <a:rPr lang="en-US" baseline="0" dirty="0" smtClean="0"/>
              <a:t> the interaction of the two caches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10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88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Peak Signal to Noise Ratio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1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895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528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 to gain an overall two fold improvement</a:t>
            </a:r>
            <a:r>
              <a:rPr lang="en-US" baseline="0" dirty="0" smtClean="0"/>
              <a:t>  over all the scenarios that were used </a:t>
            </a:r>
          </a:p>
          <a:p>
            <a:r>
              <a:rPr lang="en-US" baseline="0" dirty="0" smtClean="0"/>
              <a:t>The results hint that if we scale further the collaboration size we will reach a performance </a:t>
            </a:r>
            <a:r>
              <a:rPr lang="en-US" baseline="0" dirty="0" err="1" smtClean="0"/>
              <a:t>plateu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843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(Time constraints)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911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HDR-VDP2 </a:t>
            </a:r>
            <a:r>
              <a:rPr lang="en-US" baseline="0" dirty="0" smtClean="0"/>
              <a:t> is another metric used to quantify the amount of difference between two images and takes into </a:t>
            </a:r>
            <a:r>
              <a:rPr lang="en-US" baseline="0" dirty="0" err="1" smtClean="0"/>
              <a:t>cosnsideration</a:t>
            </a:r>
            <a:r>
              <a:rPr lang="en-US" baseline="0" dirty="0" smtClean="0"/>
              <a:t> perception of the human eye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262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089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90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84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Accelerated</a:t>
            </a:r>
            <a:r>
              <a:rPr lang="en-US" baseline="0" dirty="0" smtClean="0"/>
              <a:t> diffuse </a:t>
            </a:r>
            <a:r>
              <a:rPr lang="en-US" baseline="0" dirty="0" err="1" smtClean="0"/>
              <a:t>int</a:t>
            </a:r>
            <a:r>
              <a:rPr lang="en-GB" baseline="0" dirty="0" err="1" smtClean="0"/>
              <a:t>er</a:t>
            </a:r>
            <a:r>
              <a:rPr lang="en-GB" baseline="0" dirty="0" smtClean="0"/>
              <a:t>-reflections, </a:t>
            </a:r>
          </a:p>
          <a:p>
            <a:r>
              <a:rPr lang="en-US" baseline="0" dirty="0" smtClean="0"/>
              <a:t>Diffuse </a:t>
            </a:r>
            <a:r>
              <a:rPr lang="en-US" baseline="0" dirty="0" err="1" smtClean="0"/>
              <a:t>interreflections</a:t>
            </a:r>
            <a:r>
              <a:rPr lang="en-US" baseline="0" dirty="0" smtClean="0"/>
              <a:t> is the computation of light that has already bounced </a:t>
            </a:r>
            <a:r>
              <a:rPr lang="en-US" baseline="0" dirty="0" err="1" smtClean="0"/>
              <a:t>multip;le</a:t>
            </a:r>
            <a:r>
              <a:rPr lang="en-US" baseline="0" dirty="0" smtClean="0"/>
              <a:t> number of </a:t>
            </a:r>
            <a:r>
              <a:rPr lang="en-US" baseline="0" dirty="0" err="1" smtClean="0"/>
              <a:t>timels</a:t>
            </a:r>
            <a:r>
              <a:rPr lang="en-US" baseline="0" dirty="0" smtClean="0"/>
              <a:t> before it reaches a diffuse surface </a:t>
            </a:r>
          </a:p>
          <a:p>
            <a:r>
              <a:rPr lang="en-US" baseline="0" dirty="0" smtClean="0"/>
              <a:t>Diffuse surface is a surface </a:t>
            </a:r>
            <a:r>
              <a:rPr lang="en-US" baseline="0" dirty="0" err="1" smtClean="0"/>
              <a:t>thar</a:t>
            </a:r>
            <a:r>
              <a:rPr lang="en-US" baseline="0" dirty="0" smtClean="0"/>
              <a:t> reflects light evenly back into the scene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the walls of this room ok?</a:t>
            </a:r>
          </a:p>
          <a:p>
            <a:r>
              <a:rPr lang="en-US" baseline="0" dirty="0" smtClean="0"/>
              <a:t>Thus the cache computes such samples on demand </a:t>
            </a:r>
            <a:r>
              <a:rPr lang="en-US" baseline="0" dirty="0" err="1" smtClean="0"/>
              <a:t>whichare</a:t>
            </a:r>
            <a:r>
              <a:rPr lang="en-US" baseline="0" dirty="0" smtClean="0"/>
              <a:t> stored in a cache to be used for interpolation process </a:t>
            </a:r>
          </a:p>
          <a:p>
            <a:r>
              <a:rPr lang="en-US" baseline="0" dirty="0" smtClean="0"/>
              <a:t>Basically since indirect lighting is a slow changing function we can use </a:t>
            </a:r>
            <a:r>
              <a:rPr lang="en-US" baseline="0" dirty="0" err="1" smtClean="0"/>
              <a:t>previosuly</a:t>
            </a:r>
            <a:r>
              <a:rPr lang="en-US" baseline="0" dirty="0" smtClean="0"/>
              <a:t> computed samples and interpolate between them to extrapolate a result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 unlike </a:t>
            </a:r>
            <a:r>
              <a:rPr lang="en-US" baseline="0" dirty="0" err="1" smtClean="0"/>
              <a:t>comput-ed</a:t>
            </a:r>
            <a:r>
              <a:rPr lang="en-US" baseline="0" dirty="0" smtClean="0"/>
              <a:t> samples </a:t>
            </a:r>
            <a:r>
              <a:rPr lang="en-US" baseline="0" dirty="0" err="1" smtClean="0"/>
              <a:t>inteprolated</a:t>
            </a:r>
            <a:r>
              <a:rPr lang="en-US" baseline="0" dirty="0" smtClean="0"/>
              <a:t> samples are not stored in the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1B4CCDB-8AA5-41B9-8A19-C1B6E3EB9369}" type="slidenum">
              <a:rPr lang="en-GB" sz="1400" spc="-1" smtClean="0">
                <a:latin typeface="Times New Roman"/>
              </a:r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1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</a:t>
            </a:r>
            <a:r>
              <a:rPr lang="en-US" baseline="0" dirty="0" smtClean="0"/>
              <a:t> to where you were =)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22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Asymmetric distribution of work</a:t>
            </a:r>
            <a:r>
              <a:rPr lang="en-US" baseline="0" dirty="0" smtClean="0"/>
              <a:t> VS symmetric distribution of work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22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GB" sz="20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Usually collaborative </a:t>
            </a:r>
            <a:r>
              <a:rPr lang="en-GB" sz="20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environments </a:t>
            </a:r>
            <a:r>
              <a:rPr lang="en-GB" sz="20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tend to make the users interact together in the same virtual </a:t>
            </a:r>
            <a:r>
              <a:rPr lang="en-GB" sz="20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enviorment</a:t>
            </a:r>
            <a:endParaRPr dirty="0"/>
          </a:p>
          <a:p>
            <a:r>
              <a:rPr lang="en-GB" sz="20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Each of which would carry out computations which might have already been carried out by other </a:t>
            </a:r>
            <a:r>
              <a:rPr lang="en-GB" sz="20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peers</a:t>
            </a:r>
          </a:p>
          <a:p>
            <a:r>
              <a:rPr lang="en-US" sz="20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en-US" sz="2000" strike="noStrike" spc="-1" baseline="0" dirty="0" smtClean="0">
                <a:uFill>
                  <a:solidFill>
                    <a:srgbClr val="FFFFFF"/>
                  </a:solidFill>
                </a:uFill>
                <a:latin typeface="Arial"/>
              </a:rPr>
              <a:t> have redundant computations</a:t>
            </a:r>
            <a:endParaRPr dirty="0"/>
          </a:p>
        </p:txBody>
      </p:sp>
      <p:sp>
        <p:nvSpPr>
          <p:cNvPr id="2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7E2832F-DACD-46D8-9412-05EAF2A2574A}" type="slidenum">
              <a:rPr lang="en-GB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67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</a:t>
            </a:r>
            <a:r>
              <a:rPr lang="en-US" baseline="0" dirty="0" smtClean="0"/>
              <a:t> Anti-Entropy technique?</a:t>
            </a:r>
          </a:p>
          <a:p>
            <a:r>
              <a:rPr lang="en-US" baseline="0" dirty="0" smtClean="0"/>
              <a:t>How do they share IC </a:t>
            </a:r>
            <a:r>
              <a:rPr lang="en-US" baseline="0" dirty="0" err="1" smtClean="0"/>
              <a:t>ocmputations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29C24-F68E-40E5-81C8-3BBAC14CD3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2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617EB9E-94ED-4414-88A8-C6E02C2AC54F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2103F27-4E9F-4445-AA96-66F7B11ADC25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914400" y="1276200"/>
            <a:ext cx="10464480" cy="1926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strike="noStrike" cap="all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 Aware High-Fidelity rendering over Peer-to-peer systems</a:t>
            </a:r>
            <a:endParaRPr dirty="0"/>
          </a:p>
        </p:txBody>
      </p:sp>
      <p:sp>
        <p:nvSpPr>
          <p:cNvPr id="132" name="TextShape 2"/>
          <p:cNvSpPr txBox="1"/>
          <p:nvPr/>
        </p:nvSpPr>
        <p:spPr>
          <a:xfrm>
            <a:off x="1628640" y="4191120"/>
            <a:ext cx="853416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24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Adrian De </a:t>
            </a:r>
            <a:r>
              <a:rPr lang="en-GB" sz="2400" strike="noStrike" spc="-1" dirty="0" err="1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Barro</a:t>
            </a:r>
            <a:r>
              <a:rPr lang="en-GB" sz="24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 smtClean="0"/>
          </a:p>
          <a:p>
            <a:pPr algn="ctr">
              <a:lnSpc>
                <a:spcPct val="100000"/>
              </a:lnSpc>
            </a:pPr>
            <a:r>
              <a:rPr lang="en-GB" sz="24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Malta</a:t>
            </a:r>
            <a:endParaRPr dirty="0" smtClean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910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 rot="5400000">
            <a:off x="3524099" y="4477073"/>
            <a:ext cx="811105" cy="849031"/>
            <a:chOff x="5455621" y="2621708"/>
            <a:chExt cx="811105" cy="849031"/>
          </a:xfrm>
        </p:grpSpPr>
        <p:grpSp>
          <p:nvGrpSpPr>
            <p:cNvPr id="75" name="Group 74"/>
            <p:cNvGrpSpPr/>
            <p:nvPr/>
          </p:nvGrpSpPr>
          <p:grpSpPr>
            <a:xfrm rot="16200000">
              <a:off x="5436658" y="2640671"/>
              <a:ext cx="849031" cy="811105"/>
              <a:chOff x="5209996" y="5543755"/>
              <a:chExt cx="1161826" cy="1159286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5790908" y="5650003"/>
                <a:ext cx="314617" cy="460696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Pie 78"/>
              <p:cNvSpPr/>
              <p:nvPr/>
            </p:nvSpPr>
            <p:spPr>
              <a:xfrm rot="5400000">
                <a:off x="5211266" y="5542485"/>
                <a:ext cx="1159286" cy="1161826"/>
              </a:xfrm>
              <a:prstGeom prst="pie">
                <a:avLst>
                  <a:gd name="adj1" fmla="val 5407516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 flipH="1" flipV="1">
                <a:off x="5240212" y="6007448"/>
                <a:ext cx="550698" cy="11595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 flipV="1">
                <a:off x="5303520" y="5832356"/>
                <a:ext cx="500119" cy="284854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5420600" y="5701959"/>
                <a:ext cx="370310" cy="415251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endCxn id="79" idx="2"/>
              </p:cNvCxnSpPr>
              <p:nvPr/>
            </p:nvCxnSpPr>
            <p:spPr>
              <a:xfrm flipV="1">
                <a:off x="5786926" y="5543755"/>
                <a:ext cx="3983" cy="566944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5774195" y="5587083"/>
                <a:ext cx="186497" cy="523617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5588000" y="5593593"/>
                <a:ext cx="205292" cy="517107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5797274" y="5846498"/>
                <a:ext cx="479160" cy="264202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5790907" y="6007448"/>
                <a:ext cx="546203" cy="103252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flipH="1" flipV="1">
              <a:off x="5562525" y="2792795"/>
              <a:ext cx="285369" cy="2462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3894783" y="3978103"/>
            <a:ext cx="811105" cy="849031"/>
            <a:chOff x="5455621" y="2621708"/>
            <a:chExt cx="811105" cy="849031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5436658" y="2640671"/>
              <a:ext cx="849031" cy="811105"/>
              <a:chOff x="5209996" y="5543755"/>
              <a:chExt cx="1161826" cy="115928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5790908" y="5650003"/>
                <a:ext cx="314617" cy="460696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ie 20"/>
              <p:cNvSpPr/>
              <p:nvPr/>
            </p:nvSpPr>
            <p:spPr>
              <a:xfrm rot="5400000">
                <a:off x="5211266" y="5542485"/>
                <a:ext cx="1159286" cy="1161826"/>
              </a:xfrm>
              <a:prstGeom prst="pie">
                <a:avLst>
                  <a:gd name="adj1" fmla="val 5407516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5240212" y="6007448"/>
                <a:ext cx="550698" cy="11595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5303520" y="5832356"/>
                <a:ext cx="500119" cy="284854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5420600" y="5701959"/>
                <a:ext cx="370310" cy="415251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21" idx="2"/>
              </p:cNvCxnSpPr>
              <p:nvPr/>
            </p:nvCxnSpPr>
            <p:spPr>
              <a:xfrm flipV="1">
                <a:off x="5786926" y="5543755"/>
                <a:ext cx="3983" cy="566944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5774195" y="5587083"/>
                <a:ext cx="186497" cy="523617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5588000" y="5593593"/>
                <a:ext cx="205292" cy="517107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5797274" y="5846498"/>
                <a:ext cx="479160" cy="264202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5790907" y="6007448"/>
                <a:ext cx="546203" cy="103252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H="1" flipV="1">
              <a:off x="5562525" y="2792795"/>
              <a:ext cx="285369" cy="2462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Cache in Action</a:t>
            </a:r>
            <a:endParaRPr lang="en-GB" dirty="0"/>
          </a:p>
        </p:txBody>
      </p:sp>
      <p:sp>
        <p:nvSpPr>
          <p:cNvPr id="7" name="Parallelogram 6"/>
          <p:cNvSpPr/>
          <p:nvPr/>
        </p:nvSpPr>
        <p:spPr>
          <a:xfrm>
            <a:off x="722616" y="1613042"/>
            <a:ext cx="5969286" cy="3287730"/>
          </a:xfrm>
          <a:prstGeom prst="parallelogram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3730" y="2956184"/>
            <a:ext cx="350439" cy="35224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1719208" y="2810071"/>
            <a:ext cx="10616" cy="767458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12407" y="4187546"/>
            <a:ext cx="821932" cy="70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>
            <a:off x="1294169" y="3132308"/>
            <a:ext cx="2974215" cy="127787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842665" y="2280863"/>
            <a:ext cx="445598" cy="212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13005" y="1154668"/>
            <a:ext cx="160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 Cache</a:t>
            </a:r>
            <a:endParaRPr lang="en-GB" dirty="0"/>
          </a:p>
        </p:txBody>
      </p:sp>
      <p:grpSp>
        <p:nvGrpSpPr>
          <p:cNvPr id="54" name="Group 53"/>
          <p:cNvGrpSpPr/>
          <p:nvPr/>
        </p:nvGrpSpPr>
        <p:grpSpPr>
          <a:xfrm>
            <a:off x="7613005" y="1626452"/>
            <a:ext cx="1428108" cy="2839544"/>
            <a:chOff x="7613005" y="1626452"/>
            <a:chExt cx="1428108" cy="2839544"/>
          </a:xfrm>
        </p:grpSpPr>
        <p:sp>
          <p:nvSpPr>
            <p:cNvPr id="40" name="Rectangle 39"/>
            <p:cNvSpPr/>
            <p:nvPr/>
          </p:nvSpPr>
          <p:spPr>
            <a:xfrm>
              <a:off x="7613005" y="1626452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13005" y="1981395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613005" y="2336338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005" y="2691281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613005" y="3046224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13005" y="3401167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13005" y="3756110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13005" y="4111053"/>
              <a:ext cx="1428108" cy="354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 flipH="1" flipV="1">
            <a:off x="2677565" y="2280863"/>
            <a:ext cx="1590820" cy="212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9647969" y="1262081"/>
            <a:ext cx="2408302" cy="5421188"/>
            <a:chOff x="8845806" y="2010270"/>
            <a:chExt cx="2429516" cy="3949466"/>
          </a:xfrm>
        </p:grpSpPr>
        <p:sp>
          <p:nvSpPr>
            <p:cNvPr id="59" name="Right Brace 58"/>
            <p:cNvSpPr/>
            <p:nvPr/>
          </p:nvSpPr>
          <p:spPr>
            <a:xfrm>
              <a:off x="8845806" y="2010270"/>
              <a:ext cx="439840" cy="3949466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81656" y="3634359"/>
              <a:ext cx="1893666" cy="590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Direct Lighting </a:t>
              </a:r>
            </a:p>
            <a:p>
              <a:pPr algn="ctr"/>
              <a:r>
                <a:rPr lang="en-US" dirty="0" smtClean="0"/>
                <a:t>Computation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37933" y="5375637"/>
                <a:ext cx="281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𝑖𝑛𝑑𝑖𝑟𝑒𝑐𝑡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Pos</a:t>
                </a:r>
                <a:r>
                  <a:rPr lang="en-US" dirty="0" smtClean="0"/>
                  <a:t>, Normal)</a:t>
                </a:r>
                <a:endParaRPr lang="en-GB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933" y="5375637"/>
                <a:ext cx="281160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151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9647969" y="1262081"/>
            <a:ext cx="2408455" cy="5421188"/>
            <a:chOff x="8845806" y="2010270"/>
            <a:chExt cx="2429671" cy="3949466"/>
          </a:xfrm>
        </p:grpSpPr>
        <p:sp>
          <p:nvSpPr>
            <p:cNvPr id="64" name="Right Brace 63"/>
            <p:cNvSpPr/>
            <p:nvPr/>
          </p:nvSpPr>
          <p:spPr>
            <a:xfrm>
              <a:off x="8845806" y="2010270"/>
              <a:ext cx="439840" cy="3949466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381501" y="3634359"/>
              <a:ext cx="1893976" cy="47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Indirect Lighting </a:t>
              </a:r>
            </a:p>
            <a:p>
              <a:pPr algn="ctr"/>
              <a:r>
                <a:rPr lang="en-US" dirty="0" smtClean="0"/>
                <a:t>Computation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55693" y="6059248"/>
                <a:ext cx="907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3" y="6059248"/>
                <a:ext cx="9078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2357773" y="1728383"/>
            <a:ext cx="323947" cy="472302"/>
            <a:chOff x="2357773" y="1728383"/>
            <a:chExt cx="323947" cy="472302"/>
          </a:xfrm>
        </p:grpSpPr>
        <p:grpSp>
          <p:nvGrpSpPr>
            <p:cNvPr id="35" name="Group 34"/>
            <p:cNvGrpSpPr/>
            <p:nvPr/>
          </p:nvGrpSpPr>
          <p:grpSpPr>
            <a:xfrm flipH="1" flipV="1">
              <a:off x="2357773" y="1728383"/>
              <a:ext cx="319792" cy="472302"/>
              <a:chOff x="5114925" y="2076450"/>
              <a:chExt cx="1962150" cy="309005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925" y="2076450"/>
                <a:ext cx="1962150" cy="27051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762" y="4756934"/>
                <a:ext cx="752475" cy="409575"/>
              </a:xfrm>
              <a:prstGeom prst="rect">
                <a:avLst/>
              </a:prstGeom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2368814" y="18079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GB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633481" y="1696553"/>
            <a:ext cx="319792" cy="472302"/>
            <a:chOff x="3633481" y="1696553"/>
            <a:chExt cx="319792" cy="472302"/>
          </a:xfrm>
        </p:grpSpPr>
        <p:grpSp>
          <p:nvGrpSpPr>
            <p:cNvPr id="8" name="Group 7"/>
            <p:cNvGrpSpPr/>
            <p:nvPr/>
          </p:nvGrpSpPr>
          <p:grpSpPr>
            <a:xfrm flipH="1" flipV="1">
              <a:off x="3633481" y="1696553"/>
              <a:ext cx="319792" cy="472302"/>
              <a:chOff x="5114925" y="2076450"/>
              <a:chExt cx="1962150" cy="309005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925" y="2076450"/>
                <a:ext cx="1962150" cy="27051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762" y="4756934"/>
                <a:ext cx="752475" cy="409575"/>
              </a:xfrm>
              <a:prstGeom prst="rect">
                <a:avLst/>
              </a:prstGeom>
            </p:spPr>
          </p:pic>
        </p:grpSp>
        <p:sp>
          <p:nvSpPr>
            <p:cNvPr id="70" name="TextBox 69"/>
            <p:cNvSpPr txBox="1"/>
            <p:nvPr/>
          </p:nvSpPr>
          <p:spPr>
            <a:xfrm>
              <a:off x="3638745" y="1796729"/>
              <a:ext cx="23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236170" y="5808346"/>
                <a:ext cx="3697359" cy="871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𝑐𝑜𝑛𝑡𝑟𝑖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𝑑𝑖𝑟𝑒𝑐𝑡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70" y="5808346"/>
                <a:ext cx="3697359" cy="8711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978455" y="5807021"/>
                <a:ext cx="4127732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𝑖𝑛𝑑𝑖𝑟𝑒𝑐𝑡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𝑐𝑜𝑛𝑡𝑟𝑖𝑏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55" y="5807021"/>
                <a:ext cx="4127732" cy="84875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Curved Connector 89"/>
          <p:cNvCxnSpPr/>
          <p:nvPr/>
        </p:nvCxnSpPr>
        <p:spPr>
          <a:xfrm rot="5400000">
            <a:off x="7517410" y="1588702"/>
            <a:ext cx="190880" cy="140345"/>
          </a:xfrm>
          <a:prstGeom prst="curvedConnector4">
            <a:avLst>
              <a:gd name="adj1" fmla="val -176134"/>
              <a:gd name="adj2" fmla="val 371472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442306" y="5384174"/>
                <a:ext cx="1107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06" y="5384174"/>
                <a:ext cx="110757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63884" y="5422545"/>
                <a:ext cx="3357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𝑖𝑛𝑑𝑖𝑟𝑒𝑐𝑡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4" y="5422545"/>
                <a:ext cx="335732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>
            <a:stCxn id="12" idx="1"/>
          </p:cNvCxnSpPr>
          <p:nvPr/>
        </p:nvCxnSpPr>
        <p:spPr>
          <a:xfrm>
            <a:off x="1294169" y="3132308"/>
            <a:ext cx="3001836" cy="1533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26333" y="5419650"/>
                <a:ext cx="3607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𝑖𝑛𝑡𝑒𝑟𝑝𝑜𝑙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33" y="5419650"/>
                <a:ext cx="3607975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076167" y="6041846"/>
                <a:ext cx="2214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𝑖𝑛𝑑𝑖𝑟𝑒𝑐𝑡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𝑖𝑛𝑡𝑒𝑟𝑝𝑜𝑙</m:t>
                    </m:r>
                  </m:oMath>
                </a14:m>
                <a:r>
                  <a:rPr lang="en-GB" dirty="0" smtClean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67" y="6041846"/>
                <a:ext cx="2214581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8197" r="-137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Curved Connector 108"/>
          <p:cNvCxnSpPr/>
          <p:nvPr/>
        </p:nvCxnSpPr>
        <p:spPr>
          <a:xfrm rot="5400000">
            <a:off x="7517410" y="1587085"/>
            <a:ext cx="190880" cy="140345"/>
          </a:xfrm>
          <a:prstGeom prst="curvedConnector4">
            <a:avLst>
              <a:gd name="adj1" fmla="val -176134"/>
              <a:gd name="adj2" fmla="val 371472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38912" y="4373078"/>
            <a:ext cx="76957" cy="666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Straight Arrow Connector 60"/>
          <p:cNvCxnSpPr>
            <a:stCxn id="12" idx="1"/>
          </p:cNvCxnSpPr>
          <p:nvPr/>
        </p:nvCxnSpPr>
        <p:spPr>
          <a:xfrm>
            <a:off x="1294169" y="3132308"/>
            <a:ext cx="2620255" cy="175600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14183" y="4824202"/>
            <a:ext cx="76957" cy="666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442306" y="5385568"/>
                <a:ext cx="1107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06" y="5385568"/>
                <a:ext cx="1107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65960" y="5411594"/>
                <a:ext cx="370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𝑖𝑛𝑑𝑖𝑟𝑒𝑐𝑡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0" y="5411594"/>
                <a:ext cx="3702424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3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27461 -0.5527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2763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0.0044 L 0.27317 -0.5011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25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7" dur="25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8" dur="25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5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  <p:bldP spid="62" grpId="0"/>
      <p:bldP spid="62" grpId="1"/>
      <p:bldP spid="62" grpId="3"/>
      <p:bldP spid="62" grpId="4"/>
      <p:bldP spid="68" grpId="0"/>
      <p:bldP spid="68" grpId="1"/>
      <p:bldP spid="68" grpId="2"/>
      <p:bldP spid="68" grpId="3"/>
      <p:bldP spid="68" grpId="4"/>
      <p:bldP spid="71" grpId="0"/>
      <p:bldP spid="71" grpId="1"/>
      <p:bldP spid="71" grpId="2"/>
      <p:bldP spid="71" grpId="3"/>
      <p:bldP spid="71" grpId="4"/>
      <p:bldP spid="72" grpId="0"/>
      <p:bldP spid="72" grpId="1"/>
      <p:bldP spid="72" grpId="2"/>
      <p:bldP spid="72" grpId="3"/>
      <p:bldP spid="72" grpId="4"/>
      <p:bldP spid="72" grpId="5"/>
      <p:bldP spid="101" grpId="0"/>
      <p:bldP spid="101" grpId="1"/>
      <p:bldP spid="101" grpId="2"/>
      <p:bldP spid="102" grpId="0"/>
      <p:bldP spid="102" grpId="1"/>
      <p:bldP spid="107" grpId="0"/>
      <p:bldP spid="108" grpId="0"/>
      <p:bldP spid="2" grpId="0" animBg="1"/>
      <p:bldP spid="66" grpId="0" animBg="1"/>
      <p:bldP spid="91" grpId="0"/>
      <p:bldP spid="91" grpId="1"/>
      <p:bldP spid="91" grpId="2"/>
      <p:bldP spid="92" grpId="1"/>
      <p:bldP spid="9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>
          <a:blip r:embed="rId2"/>
          <a:stretch/>
        </p:blipFill>
        <p:spPr>
          <a:xfrm>
            <a:off x="3528127" y="655560"/>
            <a:ext cx="5184357" cy="5231532"/>
          </a:xfrm>
          <a:prstGeom prst="rect">
            <a:avLst/>
          </a:prstGeom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547603" y="4720119"/>
            <a:ext cx="1133475" cy="1009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981700" y="1704975"/>
            <a:ext cx="542925" cy="466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595353" y="46269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8172" y="1454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178" y="6004237"/>
            <a:ext cx="4272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Geometry-aware sample generation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497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Parallelisation</a:t>
            </a:r>
            <a:r>
              <a:rPr lang="en-US" dirty="0" smtClean="0"/>
              <a:t> Techniques for </a:t>
            </a:r>
            <a:r>
              <a:rPr lang="en-GB" dirty="0" smtClean="0"/>
              <a:t>the</a:t>
            </a:r>
            <a:r>
              <a:rPr lang="en-US" dirty="0" smtClean="0"/>
              <a:t> IC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Asymmetric </a:t>
            </a:r>
            <a:r>
              <a:rPr lang="en-US" dirty="0"/>
              <a:t>Rendering </a:t>
            </a:r>
          </a:p>
          <a:p>
            <a:r>
              <a:rPr lang="en-US" dirty="0" err="1" smtClean="0"/>
              <a:t>Debattista</a:t>
            </a:r>
            <a:r>
              <a:rPr lang="en-US" dirty="0" smtClean="0"/>
              <a:t> </a:t>
            </a:r>
            <a:r>
              <a:rPr lang="en-US" dirty="0"/>
              <a:t>et al</a:t>
            </a:r>
            <a:r>
              <a:rPr lang="en-US" dirty="0" smtClean="0"/>
              <a:t>.</a:t>
            </a:r>
            <a:r>
              <a:rPr lang="en-US" dirty="0"/>
              <a:t>	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Different types of workers:</a:t>
            </a:r>
          </a:p>
          <a:p>
            <a:pPr lvl="2"/>
            <a:r>
              <a:rPr lang="en-US" dirty="0" smtClean="0"/>
              <a:t>PR: Compute Direct lighting and indirect lighting interpolations</a:t>
            </a:r>
          </a:p>
          <a:p>
            <a:pPr lvl="2"/>
            <a:r>
              <a:rPr lang="en-US" dirty="0" smtClean="0"/>
              <a:t>PA: Compute indirect lighting requests submitted by the previous group</a:t>
            </a:r>
          </a:p>
          <a:p>
            <a:pPr lvl="1"/>
            <a:r>
              <a:rPr lang="en-US" dirty="0" smtClean="0"/>
              <a:t>PAs broadcast batches of samples between the group and the coordinator</a:t>
            </a:r>
          </a:p>
          <a:p>
            <a:pPr lvl="1"/>
            <a:r>
              <a:rPr lang="en-US" dirty="0" smtClean="0"/>
              <a:t>PRs update their IC with new data upon syncing with coordinator</a:t>
            </a:r>
          </a:p>
          <a:p>
            <a:pPr lvl="1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Symmetric </a:t>
            </a:r>
            <a:r>
              <a:rPr lang="en-US" dirty="0"/>
              <a:t>Rendering </a:t>
            </a:r>
          </a:p>
          <a:p>
            <a:r>
              <a:rPr lang="en-US" dirty="0" err="1" smtClean="0"/>
              <a:t>Koholka</a:t>
            </a:r>
            <a:r>
              <a:rPr lang="en-US" dirty="0" smtClean="0"/>
              <a:t> </a:t>
            </a:r>
            <a:r>
              <a:rPr lang="en-US" dirty="0"/>
              <a:t>et al</a:t>
            </a:r>
            <a:r>
              <a:rPr lang="en-US" dirty="0" smtClean="0"/>
              <a:t>.</a:t>
            </a:r>
            <a:endParaRPr lang="en-US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Broadcasting of samples between all peers involved</a:t>
            </a:r>
          </a:p>
          <a:p>
            <a:r>
              <a:rPr lang="en-US" sz="2000" dirty="0"/>
              <a:t>All PEs have the same task, executed on different data</a:t>
            </a:r>
          </a:p>
          <a:p>
            <a:r>
              <a:rPr lang="en-US" sz="2000" dirty="0"/>
              <a:t>Samples are not broadcasted as single entities:</a:t>
            </a:r>
          </a:p>
          <a:p>
            <a:pPr lvl="1"/>
            <a:r>
              <a:rPr lang="en-US" sz="1800" dirty="0"/>
              <a:t>Batched as groups of 50, to reduce the risk of high traffic over the network</a:t>
            </a:r>
            <a:endParaRPr lang="en-GB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6944" y="6016626"/>
            <a:ext cx="67581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+mn-ea"/>
                <a:cs typeface="+mn-cs"/>
              </a:rPr>
              <a:t>However, both techniques improve performance for a single client</a:t>
            </a:r>
            <a:endParaRPr lang="en-GB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Collaborative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Environments</a:t>
            </a:r>
            <a:endParaRPr dirty="0"/>
          </a:p>
        </p:txBody>
      </p:sp>
      <p:sp>
        <p:nvSpPr>
          <p:cNvPr id="138" name="TextShape 2"/>
          <p:cNvSpPr txBox="1"/>
          <p:nvPr/>
        </p:nvSpPr>
        <p:spPr>
          <a:xfrm>
            <a:off x="369024" y="2754558"/>
            <a:ext cx="11453352" cy="2009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multi-user environments,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peers interact in the same virtual environments (e.g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multiplayer games,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simulations)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tend to carry 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 indirect lighting computations </a:t>
            </a: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may have already been effected by other participants in the same session.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Redundancy of light samples.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8370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Collaborative high-fidelity rendering over peer-to-peer networks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609480" y="1781280"/>
            <a:ext cx="10972440" cy="4609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art: high-fidelity rendering in collaborative environments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Unstructured, peer-to-peer system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propagation through epidemiological 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specifically - </a:t>
            </a:r>
            <a:r>
              <a:rPr lang="en-US" sz="2000" i="1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Anti-Entropy</a:t>
            </a:r>
          </a:p>
          <a:p>
            <a:pPr lvl="2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dirty="0" smtClean="0"/>
              <a:t>Events are ordered via </a:t>
            </a:r>
            <a:r>
              <a:rPr lang="en-US" i="1" dirty="0"/>
              <a:t>v</a:t>
            </a:r>
            <a:r>
              <a:rPr lang="en-US" i="1" dirty="0" smtClean="0"/>
              <a:t>ector clocks </a:t>
            </a:r>
            <a:endParaRPr i="1"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use of the </a:t>
            </a:r>
            <a:r>
              <a:rPr lang="en-US" sz="2000" i="1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irradiance cache </a:t>
            </a: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(IC) as a case study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Peers exchange samples computed by the 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</a:t>
            </a:r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Speed-up gained through the </a:t>
            </a:r>
            <a:r>
              <a:rPr lang="en-GB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utilisation</a:t>
            </a: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received samples and not distribution of work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2693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Anti-Entropy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gossiping protocol for the dissemination of information</a:t>
                </a:r>
              </a:p>
              <a:p>
                <a:pPr lvl="1"/>
                <a:r>
                  <a:rPr lang="en-US" dirty="0" smtClean="0"/>
                  <a:t>Updates are disseminated in a way that viral infections spread</a:t>
                </a:r>
              </a:p>
              <a:p>
                <a:r>
                  <a:rPr lang="en-US" dirty="0" smtClean="0"/>
                  <a:t>Peers communicate and reconcile differences that they have between their data caches </a:t>
                </a:r>
              </a:p>
              <a:p>
                <a:r>
                  <a:rPr lang="en-US" dirty="0" smtClean="0"/>
                  <a:t>Peers collaborating do not know about all other peers, but know a small subset</a:t>
                </a:r>
              </a:p>
              <a:p>
                <a:pPr lvl="1"/>
                <a:r>
                  <a:rPr lang="en-US" dirty="0" smtClean="0"/>
                  <a:t>Small world phenomenon</a:t>
                </a:r>
              </a:p>
              <a:p>
                <a:r>
                  <a:rPr lang="en-US" dirty="0" smtClean="0"/>
                  <a:t>Dissemination of a new event takes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b="0" dirty="0" smtClean="0"/>
                  <a:t> rounds get received by all peers collaborating</a:t>
                </a:r>
              </a:p>
              <a:p>
                <a:r>
                  <a:rPr lang="en-US" dirty="0" smtClean="0"/>
                  <a:t>Can only guarantee eventual consistency </a:t>
                </a:r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00" t="-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4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Oversaturation </a:t>
            </a: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</a:t>
            </a:r>
            <a:endParaRPr dirty="0"/>
          </a:p>
        </p:txBody>
      </p:sp>
      <p:sp>
        <p:nvSpPr>
          <p:cNvPr id="148" name="TextShape 2"/>
          <p:cNvSpPr txBox="1"/>
          <p:nvPr/>
        </p:nvSpPr>
        <p:spPr>
          <a:xfrm>
            <a:off x="771480" y="1762199"/>
            <a:ext cx="10286640" cy="455640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182880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GB" sz="2400" dirty="0" err="1" smtClean="0"/>
              <a:t>Bugeja</a:t>
            </a:r>
            <a:r>
              <a:rPr lang="en-GB" sz="2400" dirty="0" smtClean="0"/>
              <a:t> </a:t>
            </a:r>
            <a:r>
              <a:rPr lang="en-GB" sz="2400" dirty="0"/>
              <a:t>et al. ran tests on an 8 peer homogenous network 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GB" sz="20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Hypothesised</a:t>
            </a:r>
            <a:r>
              <a:rPr lang="en-US" sz="20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as </a:t>
            </a: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collaborations scale </a:t>
            </a:r>
            <a:r>
              <a:rPr lang="en-US" sz="20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does the amount of shared data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Caches </a:t>
            </a: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become oversaturated</a:t>
            </a:r>
          </a:p>
          <a:p>
            <a:pPr indent="-182520">
              <a:buClr>
                <a:srgbClr val="93A299"/>
              </a:buClr>
              <a:buSzPct val="85000"/>
              <a:buFont typeface="Arial"/>
              <a:buChar char="•"/>
            </a:pPr>
            <a:endParaRPr lang="en-US" sz="2000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Oversaturation 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Oversampling of the diffuse indirect function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Inefficient interpolations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gain in visual accuracy </a:t>
            </a:r>
          </a:p>
          <a:p>
            <a:pPr lvl="1" indent="-182520">
              <a:buClr>
                <a:srgbClr val="93A299"/>
              </a:buClr>
              <a:buSzPct val="85000"/>
              <a:buFont typeface="Arial"/>
              <a:buChar char="•"/>
            </a:pPr>
            <a:endParaRPr lang="en-US" sz="2000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GB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Computing a new sample takes </a:t>
            </a:r>
            <a:r>
              <a:rPr lang="en-GB" sz="2400" b="1" i="1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</a:t>
            </a:r>
            <a:r>
              <a:rPr lang="en-GB" sz="2400" b="1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2400" b="1" i="1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</a:t>
            </a:r>
            <a:r>
              <a:rPr lang="en-GB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than the interpolation </a:t>
            </a:r>
            <a:r>
              <a:rPr lang="en-GB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</a:t>
            </a:r>
            <a:endParaRPr lang="en-US" sz="2000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3927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3" y="1910710"/>
            <a:ext cx="11485811" cy="36351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Oversaturation </a:t>
            </a: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752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edundant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oints</a:t>
            </a:r>
            <a:endParaRPr dirty="0"/>
          </a:p>
        </p:txBody>
      </p:sp>
      <p:pic>
        <p:nvPicPr>
          <p:cNvPr id="151" name="Content Placeholder 3"/>
          <p:cNvPicPr/>
          <p:nvPr/>
        </p:nvPicPr>
        <p:blipFill>
          <a:blip r:embed="rId3"/>
          <a:stretch/>
        </p:blipFill>
        <p:spPr>
          <a:xfrm>
            <a:off x="4971600" y="1941480"/>
            <a:ext cx="6642000" cy="41180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704880" y="2693880"/>
            <a:ext cx="42667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Redundant samples can be filtered in densely packed areas by applying a </a:t>
            </a:r>
            <a:r>
              <a:rPr lang="en-GB" sz="1800" i="1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minimum distance constraint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285840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applicable to sparsely packed regions of the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111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Experiment Framework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5686"/>
            <a:ext cx="6459020" cy="4913271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565186" y="2219218"/>
            <a:ext cx="5017213" cy="3987503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ntirely hosted on Azure </a:t>
            </a:r>
          </a:p>
          <a:p>
            <a:pPr lvl="2"/>
            <a:r>
              <a:rPr lang="en-US" dirty="0" smtClean="0"/>
              <a:t>Composed of 17 homogenous VMs</a:t>
            </a:r>
          </a:p>
          <a:p>
            <a:pPr lvl="3"/>
            <a:r>
              <a:rPr lang="en-US" dirty="0" smtClean="0"/>
              <a:t>1 VM dedicated for tests coordination</a:t>
            </a:r>
          </a:p>
          <a:p>
            <a:pPr lvl="3"/>
            <a:r>
              <a:rPr lang="en-US" dirty="0" smtClean="0"/>
              <a:t>16 VMs dedicated for the collaboration</a:t>
            </a:r>
          </a:p>
          <a:p>
            <a:pPr lvl="3"/>
            <a:endParaRPr lang="en-US" dirty="0"/>
          </a:p>
          <a:p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Overview:</a:t>
            </a:r>
            <a:endParaRPr dirty="0"/>
          </a:p>
        </p:txBody>
      </p:sp>
      <p:sp>
        <p:nvSpPr>
          <p:cNvPr id="134" name="TextShape 2"/>
          <p:cNvSpPr txBox="1"/>
          <p:nvPr/>
        </p:nvSpPr>
        <p:spPr>
          <a:xfrm>
            <a:off x="609480" y="1308789"/>
            <a:ext cx="10519237" cy="516615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200000"/>
              </a:lnSpc>
            </a:pPr>
            <a:endParaRPr dirty="0"/>
          </a:p>
          <a:p>
            <a:pPr>
              <a:lnSpc>
                <a:spcPct val="200000"/>
              </a:lnSpc>
            </a:pPr>
            <a:endParaRPr dirty="0"/>
          </a:p>
          <a:p>
            <a:pPr>
              <a:lnSpc>
                <a:spcPct val="2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20" y="1614698"/>
            <a:ext cx="10972800" cy="476942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Irradiance Cache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Collaborative Environments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State of the Art in Peer-to-Peer Rendering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The Over-Saturation problem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Two Phase Irradiance Cache (2PIC)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Context Aware P2P Rendering (CAP2P)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Limitations &amp; 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Conclusion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Impact </a:t>
            </a:r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6840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2318"/>
            <a:ext cx="10972800" cy="4613564"/>
          </a:xfrm>
        </p:spPr>
        <p:txBody>
          <a:bodyPr/>
          <a:lstStyle/>
          <a:p>
            <a:r>
              <a:rPr lang="en-US" dirty="0" smtClean="0"/>
              <a:t>Using the scenes used by the original authors</a:t>
            </a:r>
          </a:p>
          <a:p>
            <a:r>
              <a:rPr lang="en-US" dirty="0" smtClean="0"/>
              <a:t>Tests scaled to 16 peer collaborations</a:t>
            </a:r>
          </a:p>
          <a:p>
            <a:r>
              <a:rPr lang="en-US" dirty="0" smtClean="0"/>
              <a:t>4 different types of runs, as proposed by the original authors</a:t>
            </a:r>
          </a:p>
          <a:p>
            <a:pPr lvl="1"/>
            <a:r>
              <a:rPr lang="en-US" dirty="0" smtClean="0"/>
              <a:t>Quiescent runs: </a:t>
            </a:r>
          </a:p>
          <a:p>
            <a:pPr lvl="2"/>
            <a:r>
              <a:rPr lang="en-US" dirty="0" smtClean="0"/>
              <a:t>Identifying the maximum speed-up that is achievable through </a:t>
            </a:r>
            <a:r>
              <a:rPr lang="en-US" dirty="0" err="1" smtClean="0"/>
              <a:t>amortisation</a:t>
            </a:r>
            <a:endParaRPr lang="en-US" dirty="0" smtClean="0"/>
          </a:p>
          <a:p>
            <a:pPr lvl="1"/>
            <a:r>
              <a:rPr lang="en-US" dirty="0" smtClean="0"/>
              <a:t>Simultaneous:</a:t>
            </a:r>
          </a:p>
          <a:p>
            <a:pPr lvl="2"/>
            <a:r>
              <a:rPr lang="en-US" dirty="0" smtClean="0"/>
              <a:t>All peers joining the collaboration at the same time</a:t>
            </a:r>
            <a:endParaRPr lang="en-GB" dirty="0" smtClean="0"/>
          </a:p>
          <a:p>
            <a:pPr lvl="1"/>
            <a:r>
              <a:rPr lang="en-US" dirty="0" smtClean="0"/>
              <a:t>Delay of 400 and 800 seconds between entries </a:t>
            </a:r>
          </a:p>
          <a:p>
            <a:pPr lvl="2"/>
            <a:r>
              <a:rPr lang="en-US" dirty="0" smtClean="0"/>
              <a:t>Entry of peers delayed by 400 and 800 to simulate specific online gaming scenarios (e.g. MMORPG)</a:t>
            </a:r>
          </a:p>
        </p:txBody>
      </p:sp>
    </p:spTree>
    <p:extLst>
      <p:ext uri="{BB962C8B-B14F-4D97-AF65-F5344CB8AC3E}">
        <p14:creationId xmlns:p14="http://schemas.microsoft.com/office/powerpoint/2010/main" val="413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Peer </a:t>
            </a:r>
            <a:r>
              <a:rPr lang="en-US" sz="4000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ollaboration - Town</a:t>
            </a:r>
            <a:endParaRPr dirty="0"/>
          </a:p>
        </p:txBody>
      </p:sp>
      <p:pic>
        <p:nvPicPr>
          <p:cNvPr id="154" name="Content Placeholder 6"/>
          <p:cNvPicPr/>
          <p:nvPr/>
        </p:nvPicPr>
        <p:blipFill>
          <a:blip r:embed="rId3"/>
          <a:stretch/>
        </p:blipFill>
        <p:spPr>
          <a:xfrm>
            <a:off x="485640" y="1673280"/>
            <a:ext cx="5384520" cy="379908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3347205" y="5916315"/>
            <a:ext cx="54969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 size growth (left) </a:t>
            </a: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rendering time (right)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-1414659" y="3211910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received samples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87337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33" y="1673280"/>
            <a:ext cx="5251080" cy="37392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0710" y="5472360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372408" y="3211906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rendered frames </a:t>
            </a:r>
          </a:p>
        </p:txBody>
      </p:sp>
    </p:spTree>
    <p:extLst>
      <p:ext uri="{BB962C8B-B14F-4D97-AF65-F5344CB8AC3E}">
        <p14:creationId xmlns:p14="http://schemas.microsoft.com/office/powerpoint/2010/main" val="35321097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Peer Collaboration – Inner Sanctum </a:t>
            </a:r>
            <a:endParaRPr lang="en-GB" dirty="0"/>
          </a:p>
        </p:txBody>
      </p:sp>
      <p:pic>
        <p:nvPicPr>
          <p:cNvPr id="5" name="Content Placeholder 8"/>
          <p:cNvPicPr/>
          <p:nvPr/>
        </p:nvPicPr>
        <p:blipFill>
          <a:blip r:embed="rId2"/>
          <a:stretch/>
        </p:blipFill>
        <p:spPr>
          <a:xfrm>
            <a:off x="466605" y="1673352"/>
            <a:ext cx="5337000" cy="38415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673351"/>
            <a:ext cx="5343525" cy="3851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414659" y="3211910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received samples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487337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40710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323875" y="3211906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rendered frames </a:t>
            </a:r>
          </a:p>
        </p:txBody>
      </p:sp>
      <p:sp>
        <p:nvSpPr>
          <p:cNvPr id="13" name="CustomShape 2"/>
          <p:cNvSpPr/>
          <p:nvPr/>
        </p:nvSpPr>
        <p:spPr>
          <a:xfrm>
            <a:off x="3347205" y="5916315"/>
            <a:ext cx="54969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 size growth (left) </a:t>
            </a: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rendering time (right)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0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 Peer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Collaboration – Town </a:t>
            </a:r>
            <a:endParaRPr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414659" y="3211910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received samples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66562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0709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323875" y="3211906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rendered frames </a:t>
            </a:r>
          </a:p>
        </p:txBody>
      </p:sp>
      <p:sp>
        <p:nvSpPr>
          <p:cNvPr id="15" name="CustomShape 2"/>
          <p:cNvSpPr/>
          <p:nvPr/>
        </p:nvSpPr>
        <p:spPr>
          <a:xfrm>
            <a:off x="3347205" y="6106815"/>
            <a:ext cx="54969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 size growth (left) </a:t>
            </a: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rendering time (right)</a:t>
            </a:r>
            <a:endParaRPr dirty="0"/>
          </a:p>
        </p:txBody>
      </p:sp>
      <p:pic>
        <p:nvPicPr>
          <p:cNvPr id="18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464725" y="1599964"/>
            <a:ext cx="5384800" cy="3833623"/>
          </a:xfrm>
          <a:prstGeom prst="rect">
            <a:avLst/>
          </a:prstGeom>
          <a:ln>
            <a:noFill/>
          </a:ln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72" y="1612261"/>
            <a:ext cx="5384800" cy="38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31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</a:rPr>
              <a:t>16 Peer Collaboration – </a:t>
            </a:r>
            <a:r>
              <a:rPr lang="en-US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</a:rPr>
              <a:t>Inner Sanctum</a:t>
            </a:r>
            <a:endParaRPr lang="en-GB" dirty="0"/>
          </a:p>
        </p:txBody>
      </p:sp>
      <p:sp>
        <p:nvSpPr>
          <p:cNvPr id="13" name="CustomShape 2"/>
          <p:cNvSpPr/>
          <p:nvPr/>
        </p:nvSpPr>
        <p:spPr>
          <a:xfrm>
            <a:off x="3347505" y="6249690"/>
            <a:ext cx="54969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 size growth (left) </a:t>
            </a: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rendering time (right)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14659" y="3211910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received samples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87337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40710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323875" y="3211906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rendered frames </a:t>
            </a:r>
          </a:p>
        </p:txBody>
      </p:sp>
      <p:pic>
        <p:nvPicPr>
          <p:cNvPr id="18" name="Picture 9"/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485501" y="1673279"/>
            <a:ext cx="5384800" cy="3884483"/>
          </a:xfrm>
          <a:prstGeom prst="rect">
            <a:avLst/>
          </a:prstGeom>
          <a:ln>
            <a:noFill/>
          </a:ln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6235" y="1673279"/>
            <a:ext cx="5384800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Two-Phase Irradiance Caching System (2PIC)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609480" y="1600200"/>
            <a:ext cx="10972440" cy="460219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Divide the IC into two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caches, to gain: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ore </a:t>
            </a: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efficient 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searches for the rendering process </a:t>
            </a: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(Local)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Still able to contain all the received samples from the collaboration(Global)</a:t>
            </a:r>
          </a:p>
        </p:txBody>
      </p:sp>
    </p:spTree>
    <p:extLst>
      <p:ext uri="{BB962C8B-B14F-4D97-AF65-F5344CB8AC3E}">
        <p14:creationId xmlns:p14="http://schemas.microsoft.com/office/powerpoint/2010/main" val="2795893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Content Placeholder 4"/>
          <p:cNvPicPr/>
          <p:nvPr/>
        </p:nvPicPr>
        <p:blipFill>
          <a:blip r:embed="rId3"/>
          <a:stretch/>
        </p:blipFill>
        <p:spPr>
          <a:xfrm>
            <a:off x="737871" y="1523879"/>
            <a:ext cx="8786273" cy="4168003"/>
          </a:xfrm>
          <a:prstGeom prst="rect">
            <a:avLst/>
          </a:prstGeom>
          <a:ln>
            <a:noFill/>
          </a:ln>
        </p:spPr>
      </p:pic>
      <p:sp>
        <p:nvSpPr>
          <p:cNvPr id="163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Two-Phase Irradiance Caching System (2PIC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68072"/>
              </p:ext>
            </p:extLst>
          </p:nvPr>
        </p:nvGraphicFramePr>
        <p:xfrm>
          <a:off x="7001838" y="5062388"/>
          <a:ext cx="5044611" cy="1628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537"/>
                <a:gridCol w="1681537"/>
                <a:gridCol w="1681537"/>
              </a:tblGrid>
              <a:tr h="348140">
                <a:tc>
                  <a:txBody>
                    <a:bodyPr/>
                    <a:lstStyle/>
                    <a:p>
                      <a:r>
                        <a:rPr lang="en-US" dirty="0" smtClean="0"/>
                        <a:t>Path No.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</a:t>
                      </a:r>
                      <a:endParaRPr lang="en-GB" dirty="0"/>
                    </a:p>
                  </a:txBody>
                  <a:tcPr/>
                </a:tc>
              </a:tr>
              <a:tr h="42087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A, 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interp.</a:t>
                      </a:r>
                      <a:endParaRPr lang="en-GB" dirty="0"/>
                    </a:p>
                  </a:txBody>
                  <a:tcPr/>
                </a:tc>
              </a:tr>
              <a:tr h="42087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A, B, D, 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 interp.</a:t>
                      </a:r>
                      <a:endParaRPr lang="en-GB" dirty="0"/>
                    </a:p>
                  </a:txBody>
                  <a:tcPr/>
                </a:tc>
              </a:tr>
              <a:tr h="42087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A, B, C, D, 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scene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own Arrow 2"/>
          <p:cNvSpPr/>
          <p:nvPr/>
        </p:nvSpPr>
        <p:spPr>
          <a:xfrm rot="13470239">
            <a:off x="1990743" y="3731463"/>
            <a:ext cx="25765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5725" y="4728678"/>
            <a:ext cx="73276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Local cache, contains only samples required by the rendering process</a:t>
            </a:r>
            <a:endParaRPr lang="en-GB" dirty="0"/>
          </a:p>
        </p:txBody>
      </p:sp>
      <p:sp>
        <p:nvSpPr>
          <p:cNvPr id="7" name="Down Arrow 6"/>
          <p:cNvSpPr/>
          <p:nvPr/>
        </p:nvSpPr>
        <p:spPr>
          <a:xfrm rot="1821303">
            <a:off x="6756172" y="1982083"/>
            <a:ext cx="288249" cy="1567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587874" y="1565529"/>
            <a:ext cx="69429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Global Cache, contains all samples received through collaboration</a:t>
            </a:r>
            <a:endParaRPr lang="en-GB" dirty="0"/>
          </a:p>
        </p:txBody>
      </p:sp>
      <p:cxnSp>
        <p:nvCxnSpPr>
          <p:cNvPr id="6" name="Curved Connector 5"/>
          <p:cNvCxnSpPr>
            <a:stCxn id="49" idx="0"/>
            <a:endCxn id="23" idx="0"/>
          </p:cNvCxnSpPr>
          <p:nvPr/>
        </p:nvCxnSpPr>
        <p:spPr>
          <a:xfrm rot="16200000" flipH="1">
            <a:off x="1989356" y="1399505"/>
            <a:ext cx="132484" cy="2546777"/>
          </a:xfrm>
          <a:prstGeom prst="curvedConnector3">
            <a:avLst>
              <a:gd name="adj1" fmla="val -366667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81350" y="273913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</a:t>
            </a:r>
            <a:endParaRPr lang="en-GB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686425" y="273913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4963" y="273913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309456" y="2606651"/>
            <a:ext cx="94550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Rendering</a:t>
            </a:r>
            <a:r>
              <a:rPr lang="en-US" sz="1400" dirty="0" smtClean="0"/>
              <a:t> </a:t>
            </a:r>
          </a:p>
          <a:p>
            <a:r>
              <a:rPr lang="en-US" sz="1200" dirty="0" smtClean="0"/>
              <a:t>Process</a:t>
            </a:r>
            <a:endParaRPr lang="en-US" sz="1200" dirty="0"/>
          </a:p>
        </p:txBody>
      </p:sp>
      <p:cxnSp>
        <p:nvCxnSpPr>
          <p:cNvPr id="56" name="Curved Connector 55"/>
          <p:cNvCxnSpPr>
            <a:stCxn id="23" idx="2"/>
            <a:endCxn id="49" idx="2"/>
          </p:cNvCxnSpPr>
          <p:nvPr/>
        </p:nvCxnSpPr>
        <p:spPr>
          <a:xfrm rot="5400000">
            <a:off x="2014119" y="1784226"/>
            <a:ext cx="82960" cy="2546777"/>
          </a:xfrm>
          <a:prstGeom prst="curvedConnector3">
            <a:avLst>
              <a:gd name="adj1" fmla="val 616667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26" idx="2"/>
            <a:endCxn id="23" idx="2"/>
          </p:cNvCxnSpPr>
          <p:nvPr/>
        </p:nvCxnSpPr>
        <p:spPr>
          <a:xfrm rot="5400000">
            <a:off x="4581525" y="1763597"/>
            <a:ext cx="12700" cy="2505075"/>
          </a:xfrm>
          <a:prstGeom prst="curvedConnector3">
            <a:avLst>
              <a:gd name="adj1" fmla="val 3825000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3" idx="0"/>
            <a:endCxn id="26" idx="0"/>
          </p:cNvCxnSpPr>
          <p:nvPr/>
        </p:nvCxnSpPr>
        <p:spPr>
          <a:xfrm rot="5400000" flipH="1" flipV="1">
            <a:off x="4581524" y="1486598"/>
            <a:ext cx="12700" cy="2505075"/>
          </a:xfrm>
          <a:prstGeom prst="curvedConnector3">
            <a:avLst>
              <a:gd name="adj1" fmla="val 4800000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6" idx="0"/>
            <a:endCxn id="26" idx="3"/>
          </p:cNvCxnSpPr>
          <p:nvPr/>
        </p:nvCxnSpPr>
        <p:spPr>
          <a:xfrm rot="16200000" flipH="1">
            <a:off x="5838630" y="2734567"/>
            <a:ext cx="138500" cy="147637"/>
          </a:xfrm>
          <a:prstGeom prst="curvedConnector4">
            <a:avLst>
              <a:gd name="adj1" fmla="val -433267"/>
              <a:gd name="adj2" fmla="val 519356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23" idx="0"/>
            <a:endCxn id="23" idx="2"/>
          </p:cNvCxnSpPr>
          <p:nvPr/>
        </p:nvCxnSpPr>
        <p:spPr>
          <a:xfrm rot="16200000" flipH="1">
            <a:off x="3190487" y="2877634"/>
            <a:ext cx="276999" cy="12700"/>
          </a:xfrm>
          <a:prstGeom prst="curvedConnector5">
            <a:avLst>
              <a:gd name="adj1" fmla="val -79088"/>
              <a:gd name="adj2" fmla="val 5662496"/>
              <a:gd name="adj3" fmla="val 137825"/>
            </a:avLst>
          </a:prstGeom>
          <a:ln w="25400">
            <a:solidFill>
              <a:schemeClr val="tx1"/>
            </a:solidFill>
            <a:prstDash val="solid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10782" y="5698232"/>
            <a:ext cx="1665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Action:</a:t>
            </a:r>
            <a:endParaRPr lang="en-GB" sz="4000" spc="-97" dirty="0">
              <a:solidFill>
                <a:srgbClr val="D2533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684780" y="5866357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Interpolation</a:t>
            </a:r>
            <a:endParaRPr lang="en-GB" sz="2400" dirty="0"/>
          </a:p>
        </p:txBody>
      </p:sp>
      <p:cxnSp>
        <p:nvCxnSpPr>
          <p:cNvPr id="94" name="Curved Connector 93"/>
          <p:cNvCxnSpPr>
            <a:stCxn id="26" idx="0"/>
            <a:endCxn id="26" idx="2"/>
          </p:cNvCxnSpPr>
          <p:nvPr/>
        </p:nvCxnSpPr>
        <p:spPr>
          <a:xfrm rot="16200000" flipH="1">
            <a:off x="5695562" y="2877634"/>
            <a:ext cx="276999" cy="12700"/>
          </a:xfrm>
          <a:prstGeom prst="curvedConnector5">
            <a:avLst>
              <a:gd name="adj1" fmla="val -82527"/>
              <a:gd name="adj2" fmla="val 5362496"/>
              <a:gd name="adj3" fmla="val 182527"/>
            </a:avLst>
          </a:prstGeom>
          <a:ln w="25400">
            <a:solidFill>
              <a:schemeClr val="tx1"/>
            </a:solidFill>
            <a:prstDash val="solid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84780" y="5868489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Global Interpolation</a:t>
            </a:r>
            <a:endParaRPr lang="en-GB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1684780" y="5936946"/>
            <a:ext cx="44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scene and insert in both caches</a:t>
            </a:r>
            <a:endParaRPr lang="en-GB" dirty="0"/>
          </a:p>
        </p:txBody>
      </p:sp>
      <p:cxnSp>
        <p:nvCxnSpPr>
          <p:cNvPr id="24" name="Curved Connector 23"/>
          <p:cNvCxnSpPr/>
          <p:nvPr/>
        </p:nvCxnSpPr>
        <p:spPr>
          <a:xfrm rot="16200000" flipH="1">
            <a:off x="3377894" y="2658603"/>
            <a:ext cx="138500" cy="147637"/>
          </a:xfrm>
          <a:prstGeom prst="curvedConnector4">
            <a:avLst>
              <a:gd name="adj1" fmla="val -433267"/>
              <a:gd name="adj2" fmla="val 519356"/>
            </a:avLst>
          </a:prstGeom>
          <a:ln w="25400">
            <a:solidFill>
              <a:srgbClr val="FF0000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040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  <p:bldP spid="90" grpId="0"/>
      <p:bldP spid="91" grpId="1"/>
      <p:bldP spid="91" grpId="2"/>
      <p:bldP spid="101" grpId="0"/>
      <p:bldP spid="101" grpId="1"/>
      <p:bldP spid="10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 Evaluation</a:t>
            </a:r>
            <a:endParaRPr dirty="0"/>
          </a:p>
        </p:txBody>
      </p:sp>
      <p:sp>
        <p:nvSpPr>
          <p:cNvPr id="165" name="CustomShape 2"/>
          <p:cNvSpPr/>
          <p:nvPr/>
        </p:nvSpPr>
        <p:spPr>
          <a:xfrm>
            <a:off x="609480" y="2619360"/>
            <a:ext cx="10972440" cy="20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GB" sz="36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synthesised </a:t>
            </a:r>
            <a:r>
              <a:rPr lang="en-GB" sz="36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GB" sz="36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 performance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7749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609480" y="1600200"/>
            <a:ext cx="10972440" cy="4876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Aimed to asses the amount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error introduced by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err="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Synthesised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renders by the IC and 2PIC were compared through the use of the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peak signal-to-noise ration (PSNR) metric</a:t>
            </a:r>
            <a:endParaRPr lang="en-US" dirty="0"/>
          </a:p>
          <a:p>
            <a:pPr marL="640080"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PSNR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commonly employed as a measure of degradation between compressed and uncompressed images 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combinations of results contained values ranging between 40 and 55 dB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8" name="Picture 3"/>
          <p:cNvPicPr/>
          <p:nvPr/>
        </p:nvPicPr>
        <p:blipFill>
          <a:blip r:embed="rId3"/>
          <a:stretch/>
        </p:blipFill>
        <p:spPr>
          <a:xfrm>
            <a:off x="4128892" y="4171619"/>
            <a:ext cx="2928600" cy="2130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1143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Analysis Scenes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94" y="1524000"/>
            <a:ext cx="3194721" cy="20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95" y="4242238"/>
            <a:ext cx="3189032" cy="2025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lum contras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4242238"/>
            <a:ext cx="3189032" cy="2025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99" y="1524000"/>
            <a:ext cx="3187701" cy="22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85826"/>
            <a:ext cx="10972800" cy="3423863"/>
          </a:xfrm>
        </p:spPr>
        <p:txBody>
          <a:bodyPr/>
          <a:lstStyle/>
          <a:p>
            <a:r>
              <a:rPr lang="en-US" i="1" dirty="0" smtClean="0"/>
              <a:t>High-fidelity rendering </a:t>
            </a:r>
            <a:r>
              <a:rPr lang="en-US" dirty="0" smtClean="0"/>
              <a:t>(HFR) is the process of creating synthetic images indistinguishable from real world photos</a:t>
            </a:r>
          </a:p>
          <a:p>
            <a:r>
              <a:rPr lang="en-US" dirty="0" smtClean="0"/>
              <a:t>HFR simulates light transport through the use of </a:t>
            </a:r>
            <a:r>
              <a:rPr lang="en-US" i="1" dirty="0" smtClean="0"/>
              <a:t>global </a:t>
            </a:r>
            <a:r>
              <a:rPr lang="en-US" i="1" dirty="0"/>
              <a:t>i</a:t>
            </a:r>
            <a:r>
              <a:rPr lang="en-US" i="1" dirty="0" smtClean="0"/>
              <a:t>llumination </a:t>
            </a:r>
            <a:r>
              <a:rPr lang="en-US" dirty="0" smtClean="0"/>
              <a:t>(GI) algorithms</a:t>
            </a:r>
            <a:endParaRPr lang="en-GB" dirty="0" smtClean="0"/>
          </a:p>
          <a:p>
            <a:r>
              <a:rPr lang="en-US" dirty="0" smtClean="0"/>
              <a:t>GI is modelled through the use of the </a:t>
            </a:r>
            <a:r>
              <a:rPr lang="en-US" i="1" dirty="0"/>
              <a:t>rendering equation</a:t>
            </a:r>
          </a:p>
          <a:p>
            <a:pPr lvl="1"/>
            <a:r>
              <a:rPr lang="en-US" dirty="0" smtClean="0"/>
              <a:t>Direct lighting accounts for all the light sources contributing to a point</a:t>
            </a:r>
          </a:p>
          <a:p>
            <a:pPr lvl="1"/>
            <a:r>
              <a:rPr lang="en-US" dirty="0" smtClean="0"/>
              <a:t>Indirect lighting accounts for all the surrounding surfaces that reflect light onto a point </a:t>
            </a:r>
          </a:p>
        </p:txBody>
      </p:sp>
    </p:spTree>
    <p:extLst>
      <p:ext uri="{BB962C8B-B14F-4D97-AF65-F5344CB8AC3E}">
        <p14:creationId xmlns:p14="http://schemas.microsoft.com/office/powerpoint/2010/main" val="4111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Traditional IC </a:t>
            </a:r>
            <a:endParaRPr/>
          </a:p>
        </p:txBody>
      </p:sp>
      <p:pic>
        <p:nvPicPr>
          <p:cNvPr id="170" name="Content Placeholder 4"/>
          <p:cNvPicPr/>
          <p:nvPr/>
        </p:nvPicPr>
        <p:blipFill>
          <a:blip r:embed="rId2"/>
          <a:stretch/>
        </p:blipFill>
        <p:spPr>
          <a:xfrm>
            <a:off x="2834280" y="1600200"/>
            <a:ext cx="6523200" cy="4876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831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</a:t>
            </a:r>
            <a:endParaRPr/>
          </a:p>
        </p:txBody>
      </p:sp>
      <p:pic>
        <p:nvPicPr>
          <p:cNvPr id="172" name="Content Placeholder 3"/>
          <p:cNvPicPr/>
          <p:nvPr/>
        </p:nvPicPr>
        <p:blipFill>
          <a:blip r:embed="rId2"/>
          <a:stretch/>
        </p:blipFill>
        <p:spPr>
          <a:xfrm>
            <a:off x="2834280" y="1600200"/>
            <a:ext cx="6523200" cy="4876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948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Perceptual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etween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 </a:t>
            </a: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enders</a:t>
            </a:r>
            <a:endParaRPr dirty="0"/>
          </a:p>
        </p:txBody>
      </p:sp>
      <p:pic>
        <p:nvPicPr>
          <p:cNvPr id="174" name="Content Placeholder 3"/>
          <p:cNvPicPr/>
          <p:nvPr/>
        </p:nvPicPr>
        <p:blipFill>
          <a:blip r:embed="rId2"/>
          <a:stretch/>
        </p:blipFill>
        <p:spPr>
          <a:xfrm>
            <a:off x="2834280" y="1600200"/>
            <a:ext cx="6523200" cy="4876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701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 Performance</a:t>
            </a:r>
            <a:endParaRPr dirty="0"/>
          </a:p>
        </p:txBody>
      </p:sp>
      <p:sp>
        <p:nvSpPr>
          <p:cNvPr id="183" name="TextShape 2"/>
          <p:cNvSpPr txBox="1"/>
          <p:nvPr/>
        </p:nvSpPr>
        <p:spPr>
          <a:xfrm>
            <a:off x="609480" y="1600200"/>
            <a:ext cx="10972440" cy="4876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set of α values was required for the global and local caches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 a metric to find the optimal α values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Needs to take into consideration the PSNR and performance </a:t>
            </a:r>
            <a:endParaRPr dirty="0"/>
          </a:p>
          <a:p>
            <a:endParaRPr dirty="0"/>
          </a:p>
          <a:p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metric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n-US" sz="20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</a:t>
            </a: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		         </a:t>
            </a:r>
            <a:r>
              <a:rPr lang="en-US" sz="20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Combined</a:t>
            </a:r>
            <a:endParaRPr dirty="0"/>
          </a:p>
          <a:p>
            <a:endParaRPr dirty="0"/>
          </a:p>
        </p:txBody>
      </p:sp>
      <p:pic>
        <p:nvPicPr>
          <p:cNvPr id="184" name="Picture 5"/>
          <p:cNvPicPr/>
          <p:nvPr/>
        </p:nvPicPr>
        <p:blipFill>
          <a:blip r:embed="rId3"/>
          <a:stretch/>
        </p:blipFill>
        <p:spPr>
          <a:xfrm>
            <a:off x="609120" y="3306221"/>
            <a:ext cx="3438000" cy="1209240"/>
          </a:xfrm>
          <a:prstGeom prst="rect">
            <a:avLst/>
          </a:prstGeom>
          <a:ln>
            <a:noFill/>
          </a:ln>
        </p:spPr>
      </p:pic>
      <p:pic>
        <p:nvPicPr>
          <p:cNvPr id="185" name="Picture 6"/>
          <p:cNvPicPr/>
          <p:nvPr/>
        </p:nvPicPr>
        <p:blipFill>
          <a:blip r:embed="rId4"/>
          <a:stretch/>
        </p:blipFill>
        <p:spPr>
          <a:xfrm>
            <a:off x="4151820" y="3410238"/>
            <a:ext cx="3887759" cy="1256483"/>
          </a:xfrm>
          <a:prstGeom prst="rect">
            <a:avLst/>
          </a:prstGeom>
          <a:ln>
            <a:noFill/>
          </a:ln>
        </p:spPr>
      </p:pic>
      <p:pic>
        <p:nvPicPr>
          <p:cNvPr id="186" name="Picture 7"/>
          <p:cNvPicPr/>
          <p:nvPr/>
        </p:nvPicPr>
        <p:blipFill>
          <a:blip r:embed="rId5"/>
          <a:stretch/>
        </p:blipFill>
        <p:spPr>
          <a:xfrm>
            <a:off x="4429080" y="4920806"/>
            <a:ext cx="2914200" cy="761760"/>
          </a:xfrm>
          <a:prstGeom prst="rect">
            <a:avLst/>
          </a:prstGeom>
          <a:ln>
            <a:noFill/>
          </a:ln>
        </p:spPr>
      </p:pic>
      <p:pic>
        <p:nvPicPr>
          <p:cNvPr id="187" name="Picture 8"/>
          <p:cNvPicPr/>
          <p:nvPr/>
        </p:nvPicPr>
        <p:blipFill>
          <a:blip r:embed="rId6"/>
          <a:stretch/>
        </p:blipFill>
        <p:spPr>
          <a:xfrm>
            <a:off x="609120" y="5082806"/>
            <a:ext cx="1866600" cy="437760"/>
          </a:xfrm>
          <a:prstGeom prst="rect">
            <a:avLst/>
          </a:prstGeom>
          <a:ln>
            <a:noFill/>
          </a:ln>
        </p:spPr>
      </p:pic>
      <p:pic>
        <p:nvPicPr>
          <p:cNvPr id="188" name="Picture 9"/>
          <p:cNvPicPr/>
          <p:nvPr/>
        </p:nvPicPr>
        <p:blipFill>
          <a:blip r:embed="rId7"/>
          <a:stretch/>
        </p:blipFill>
        <p:spPr>
          <a:xfrm>
            <a:off x="8399479" y="5054366"/>
            <a:ext cx="3085920" cy="466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9393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 </a:t>
            </a: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</a:t>
            </a:r>
            <a:endParaRPr dirty="0"/>
          </a:p>
        </p:txBody>
      </p:sp>
      <p:sp>
        <p:nvSpPr>
          <p:cNvPr id="190" name="TextShape 2"/>
          <p:cNvSpPr txBox="1"/>
          <p:nvPr/>
        </p:nvSpPr>
        <p:spPr>
          <a:xfrm>
            <a:off x="619200" y="1571760"/>
            <a:ext cx="10972440" cy="4876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efficient set of α was found to be </a:t>
            </a:r>
            <a:r>
              <a:rPr lang="en-US" sz="2400" b="1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0.5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both caches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Experimental scenarios used to test the technique included: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Simultaneous: 8 and 16 peers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Staggered by 400 seconds: 8 and 16 peers</a:t>
            </a:r>
            <a:endParaRPr dirty="0"/>
          </a:p>
          <a:p>
            <a:pPr marL="457200" lvl="1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0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Staggered by 800 seconds: 8 and 16 peers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Recorded timings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were compared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the timings of peers </a:t>
            </a:r>
            <a:r>
              <a:rPr lang="en-US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the traditional technique</a:t>
            </a:r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10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/>
          <p:nvPr/>
        </p:nvPicPr>
        <p:blipFill>
          <a:blip r:embed="rId3"/>
          <a:stretch/>
        </p:blipFill>
        <p:spPr>
          <a:xfrm>
            <a:off x="1084368" y="1958818"/>
            <a:ext cx="4369083" cy="2819128"/>
          </a:xfrm>
          <a:prstGeom prst="rect">
            <a:avLst/>
          </a:prstGeom>
          <a:ln>
            <a:noFill/>
          </a:ln>
        </p:spPr>
      </p:pic>
      <p:pic>
        <p:nvPicPr>
          <p:cNvPr id="3" name="Picture 7"/>
          <p:cNvPicPr/>
          <p:nvPr/>
        </p:nvPicPr>
        <p:blipFill>
          <a:blip r:embed="rId4"/>
          <a:stretch/>
        </p:blipFill>
        <p:spPr>
          <a:xfrm>
            <a:off x="5987819" y="1896304"/>
            <a:ext cx="4935960" cy="2906356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2412983" y="4777946"/>
            <a:ext cx="1687135" cy="477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Traditional IC</a:t>
            </a:r>
            <a:endParaRPr dirty="0"/>
          </a:p>
        </p:txBody>
      </p:sp>
      <p:sp>
        <p:nvSpPr>
          <p:cNvPr id="5" name="CustomShape 4"/>
          <p:cNvSpPr/>
          <p:nvPr/>
        </p:nvSpPr>
        <p:spPr>
          <a:xfrm>
            <a:off x="8076098" y="4802660"/>
            <a:ext cx="759409" cy="477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</a:t>
            </a:r>
            <a:endParaRPr dirty="0"/>
          </a:p>
        </p:txBody>
      </p:sp>
      <p:sp>
        <p:nvSpPr>
          <p:cNvPr id="6" name="TextShape 1"/>
          <p:cNvSpPr txBox="1"/>
          <p:nvPr/>
        </p:nvSpPr>
        <p:spPr>
          <a:xfrm>
            <a:off x="741287" y="657088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 Performance Results</a:t>
            </a:r>
            <a:endParaRPr dirty="0"/>
          </a:p>
        </p:txBody>
      </p:sp>
      <p:sp>
        <p:nvSpPr>
          <p:cNvPr id="7" name="Oval 6"/>
          <p:cNvSpPr/>
          <p:nvPr/>
        </p:nvSpPr>
        <p:spPr>
          <a:xfrm>
            <a:off x="3381375" y="2257425"/>
            <a:ext cx="571500" cy="2545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835507" y="2232711"/>
            <a:ext cx="571500" cy="2545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511387" y="2257425"/>
            <a:ext cx="571500" cy="2545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9941375" y="2232710"/>
            <a:ext cx="571500" cy="2545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7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Looking at Eventual Consistency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Epidemiological techniques only guarantee eventual consistency</a:t>
            </a:r>
          </a:p>
          <a:p>
            <a:pPr lvl="1"/>
            <a:r>
              <a:rPr lang="en-US" dirty="0" smtClean="0"/>
              <a:t>Guarantee samples are eventually received</a:t>
            </a:r>
          </a:p>
          <a:p>
            <a:pPr lvl="1"/>
            <a:r>
              <a:rPr lang="en-US" dirty="0" smtClean="0"/>
              <a:t>Does not specify when samples are received</a:t>
            </a:r>
          </a:p>
          <a:p>
            <a:endParaRPr lang="en-US" dirty="0" smtClean="0"/>
          </a:p>
          <a:p>
            <a:r>
              <a:rPr lang="en-US" dirty="0" smtClean="0"/>
              <a:t>Scene lighting changes may not be received in time by the peers that most require them</a:t>
            </a:r>
          </a:p>
          <a:p>
            <a:pPr lvl="1"/>
            <a:r>
              <a:rPr lang="en-US" dirty="0" smtClean="0"/>
              <a:t>Example: changes in room illumination should be propagated to peers found in same room first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Require a technique to disseminate data in order of importance</a:t>
            </a:r>
          </a:p>
          <a:p>
            <a:pPr lvl="1"/>
            <a:r>
              <a:rPr lang="en-US" dirty="0" smtClean="0"/>
              <a:t>To focus data dissemination</a:t>
            </a:r>
          </a:p>
          <a:p>
            <a:pPr lvl="1"/>
            <a:r>
              <a:rPr lang="en-US" dirty="0" smtClean="0"/>
              <a:t>Increase the frequency of updates</a:t>
            </a:r>
          </a:p>
          <a:p>
            <a:pPr lvl="1"/>
            <a:r>
              <a:rPr lang="en-US" dirty="0" smtClean="0"/>
              <a:t>Retain properties of epidemiological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96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Data Dissemination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7374"/>
            <a:ext cx="10972800" cy="4619625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Require a method to disseminate data in order of importance</a:t>
            </a:r>
          </a:p>
          <a:p>
            <a:pPr lvl="1"/>
            <a:r>
              <a:rPr lang="en-US" dirty="0" smtClean="0"/>
              <a:t>Still requires to be decentralized and scalable</a:t>
            </a:r>
          </a:p>
          <a:p>
            <a:r>
              <a:rPr lang="en-US" dirty="0" smtClean="0"/>
              <a:t>Improve data dissemination by communicating more frequently with peers that may provide gainful computations</a:t>
            </a:r>
          </a:p>
          <a:p>
            <a:pPr lvl="1"/>
            <a:r>
              <a:rPr lang="en-GB" dirty="0" smtClean="0"/>
              <a:t>Prioritising</a:t>
            </a:r>
            <a:r>
              <a:rPr lang="en-US" dirty="0" smtClean="0"/>
              <a:t> communication </a:t>
            </a:r>
          </a:p>
          <a:p>
            <a:pPr lvl="2"/>
            <a:r>
              <a:rPr lang="en-US" dirty="0" smtClean="0"/>
              <a:t>Moving from a uniform distribution to a non-uniform one </a:t>
            </a:r>
          </a:p>
          <a:p>
            <a:r>
              <a:rPr lang="en-US" dirty="0" smtClean="0"/>
              <a:t>Employ contexts</a:t>
            </a:r>
          </a:p>
          <a:p>
            <a:pPr lvl="1"/>
            <a:r>
              <a:rPr lang="en-GB" dirty="0"/>
              <a:t>Contexts exploit </a:t>
            </a:r>
            <a:r>
              <a:rPr lang="en-GB" dirty="0" smtClean="0"/>
              <a:t>attributes </a:t>
            </a:r>
            <a:r>
              <a:rPr lang="en-GB" dirty="0"/>
              <a:t>of peers to influence propagation and </a:t>
            </a:r>
            <a:r>
              <a:rPr lang="en-GB" dirty="0" smtClean="0"/>
              <a:t>with the aim of improving </a:t>
            </a:r>
            <a:r>
              <a:rPr lang="en-GB" dirty="0"/>
              <a:t>update latency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GB" dirty="0" smtClean="0"/>
          </a:p>
          <a:p>
            <a:pPr marL="27432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09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= Importance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28900"/>
            <a:ext cx="10972800" cy="2867026"/>
          </a:xfrm>
        </p:spPr>
        <p:txBody>
          <a:bodyPr/>
          <a:lstStyle/>
          <a:p>
            <a:r>
              <a:rPr lang="en-US" dirty="0" smtClean="0"/>
              <a:t>Use of contexts to </a:t>
            </a:r>
            <a:r>
              <a:rPr lang="en-US" dirty="0" err="1" smtClean="0"/>
              <a:t>prioritise</a:t>
            </a:r>
            <a:r>
              <a:rPr lang="en-US" dirty="0" smtClean="0"/>
              <a:t> message passing </a:t>
            </a:r>
          </a:p>
          <a:p>
            <a:r>
              <a:rPr lang="en-US" dirty="0" smtClean="0"/>
              <a:t>Contexts allow peers to weigh communication with neighbors according to some </a:t>
            </a:r>
            <a:r>
              <a:rPr lang="en-US" dirty="0" smtClean="0"/>
              <a:t>importance</a:t>
            </a:r>
            <a:endParaRPr lang="en-US" dirty="0" smtClean="0"/>
          </a:p>
          <a:p>
            <a:r>
              <a:rPr lang="en-US" dirty="0" smtClean="0"/>
              <a:t>A context can be related to any variable that falls under the following classes:</a:t>
            </a:r>
          </a:p>
          <a:p>
            <a:pPr lvl="1"/>
            <a:r>
              <a:rPr lang="en-US" dirty="0" smtClean="0"/>
              <a:t>Domain variables (e.g. observer position)</a:t>
            </a:r>
          </a:p>
          <a:p>
            <a:pPr lvl="1"/>
            <a:r>
              <a:rPr lang="en-US" dirty="0" smtClean="0"/>
              <a:t>Infrastructure variables (e.g. network latency)</a:t>
            </a:r>
          </a:p>
        </p:txBody>
      </p:sp>
    </p:spTree>
    <p:extLst>
      <p:ext uri="{BB962C8B-B14F-4D97-AF65-F5344CB8AC3E}">
        <p14:creationId xmlns:p14="http://schemas.microsoft.com/office/powerpoint/2010/main" val="30265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Aware Data Dissemination (CAP2P)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Use of the publisher/subscriber paradigm</a:t>
            </a:r>
          </a:p>
          <a:p>
            <a:pPr lvl="1"/>
            <a:r>
              <a:rPr lang="en-US" dirty="0" smtClean="0"/>
              <a:t>Publisher disseminates information related to a specific context</a:t>
            </a:r>
          </a:p>
          <a:p>
            <a:r>
              <a:rPr lang="en-US" dirty="0" smtClean="0"/>
              <a:t>An overlay of servers hosting specific contexts; referred to as </a:t>
            </a:r>
            <a:r>
              <a:rPr lang="en-US" i="1" dirty="0" err="1" smtClean="0"/>
              <a:t>microservers</a:t>
            </a:r>
            <a:endParaRPr lang="en-US" i="1" dirty="0"/>
          </a:p>
          <a:p>
            <a:pPr lvl="1"/>
            <a:r>
              <a:rPr lang="en-US" dirty="0" smtClean="0"/>
              <a:t>Hosted by the peers collaborating, on demand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microserver</a:t>
            </a:r>
            <a:r>
              <a:rPr lang="en-US" dirty="0" smtClean="0"/>
              <a:t> hosts a particular context </a:t>
            </a:r>
          </a:p>
          <a:p>
            <a:r>
              <a:rPr lang="en-US" dirty="0" smtClean="0"/>
              <a:t>A context represents a particular topic to which peers subscribe </a:t>
            </a:r>
          </a:p>
          <a:p>
            <a:r>
              <a:rPr lang="en-US" dirty="0" smtClean="0"/>
              <a:t>Peers never subscribe to two </a:t>
            </a:r>
            <a:r>
              <a:rPr lang="en-US" dirty="0" err="1" smtClean="0"/>
              <a:t>microservers</a:t>
            </a:r>
            <a:r>
              <a:rPr lang="en-US" dirty="0" smtClean="0"/>
              <a:t> that host the same context </a:t>
            </a:r>
          </a:p>
          <a:p>
            <a:r>
              <a:rPr lang="en-US" dirty="0" smtClean="0"/>
              <a:t>Use of a probability distribution function to prioritise (PDF) communication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4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Energy Reflected by a Point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00250" y="3402625"/>
                <a:ext cx="791171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𝐸𝑚𝑖𝑡𝑡𝑒𝑑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𝑅𝑒𝑓𝑙𝑒𝑐𝑡𝑒𝑑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𝑅𝑒𝑓𝑙𝑒𝑐𝑡𝑒𝑑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𝑖𝑛𝑑𝑖𝑟𝑒𝑐𝑡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0" y="3402625"/>
                <a:ext cx="7911711" cy="390748"/>
              </a:xfrm>
              <a:prstGeom prst="rect">
                <a:avLst/>
              </a:prstGeom>
              <a:blipFill rotWithShape="0"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551452" y="3904180"/>
            <a:ext cx="10274" cy="4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440184" y="3904179"/>
            <a:ext cx="10274" cy="4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145695" y="3904178"/>
            <a:ext cx="10274" cy="4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66622" y="44875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emitted </a:t>
            </a:r>
          </a:p>
          <a:p>
            <a:r>
              <a:rPr lang="en-US" dirty="0" smtClean="0"/>
              <a:t>by a surface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473267" y="4376789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emitted </a:t>
            </a:r>
          </a:p>
          <a:p>
            <a:r>
              <a:rPr lang="en-US" dirty="0" smtClean="0"/>
              <a:t>by other sources </a:t>
            </a:r>
          </a:p>
          <a:p>
            <a:r>
              <a:rPr lang="en-US" dirty="0" smtClean="0"/>
              <a:t>of light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7427648" y="4333479"/>
            <a:ext cx="405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reflected </a:t>
            </a:r>
            <a:r>
              <a:rPr lang="en-US" dirty="0"/>
              <a:t>o</a:t>
            </a:r>
            <a:r>
              <a:rPr lang="en-US" dirty="0" smtClean="0"/>
              <a:t>ff other surfaces onto </a:t>
            </a:r>
          </a:p>
          <a:p>
            <a:r>
              <a:rPr lang="en-US" dirty="0" smtClean="0"/>
              <a:t>the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2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Curved Connector 106"/>
          <p:cNvCxnSpPr/>
          <p:nvPr/>
        </p:nvCxnSpPr>
        <p:spPr>
          <a:xfrm rot="10800000">
            <a:off x="3246582" y="2923926"/>
            <a:ext cx="1336848" cy="731111"/>
          </a:xfrm>
          <a:prstGeom prst="curvedConnector3">
            <a:avLst>
              <a:gd name="adj1" fmla="val 89900"/>
            </a:avLst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/>
          <p:nvPr/>
        </p:nvCxnSpPr>
        <p:spPr>
          <a:xfrm rot="16200000" flipV="1">
            <a:off x="4472462" y="3630845"/>
            <a:ext cx="2189825" cy="137153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/>
          <p:cNvCxnSpPr/>
          <p:nvPr/>
        </p:nvCxnSpPr>
        <p:spPr>
          <a:xfrm rot="16200000" flipV="1">
            <a:off x="5169369" y="3164201"/>
            <a:ext cx="1153043" cy="88479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/>
          <p:nvPr/>
        </p:nvCxnSpPr>
        <p:spPr>
          <a:xfrm rot="16200000" flipV="1">
            <a:off x="3072834" y="3011453"/>
            <a:ext cx="843167" cy="64956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5400000" flipH="1" flipV="1">
            <a:off x="1617553" y="3582789"/>
            <a:ext cx="964686" cy="24251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091487" y="1524000"/>
            <a:ext cx="9525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978637" y="4176914"/>
            <a:ext cx="1061663" cy="1676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978637" y="4186385"/>
            <a:ext cx="1061663" cy="388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804531" y="3757814"/>
            <a:ext cx="312843" cy="1714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40300" y="4574821"/>
            <a:ext cx="1077074" cy="897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040300" y="5463861"/>
            <a:ext cx="1077074" cy="389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040300" y="3757814"/>
            <a:ext cx="764231" cy="817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4637672" y="3633990"/>
            <a:ext cx="298852" cy="1266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117374" y="4900815"/>
            <a:ext cx="764231" cy="563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804531" y="3642023"/>
            <a:ext cx="833141" cy="129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637672" y="3663489"/>
            <a:ext cx="1603104" cy="603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117374" y="5459634"/>
            <a:ext cx="2192980" cy="12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6185857" y="4267402"/>
            <a:ext cx="124497" cy="11922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36524" y="4913494"/>
            <a:ext cx="1373830" cy="5461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936524" y="4267402"/>
            <a:ext cx="1249333" cy="619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Overlay 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9248775" y="542926"/>
            <a:ext cx="2772243" cy="1714501"/>
          </a:xfrm>
          <a:prstGeom prst="rect">
            <a:avLst/>
          </a:prstGeom>
          <a:noFill/>
          <a:ln>
            <a:solidFill>
              <a:srgbClr val="E4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383961" y="720581"/>
            <a:ext cx="452063" cy="441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GB" dirty="0"/>
          </a:p>
        </p:txBody>
      </p:sp>
      <p:sp>
        <p:nvSpPr>
          <p:cNvPr id="31" name="Oval 30"/>
          <p:cNvSpPr/>
          <p:nvPr/>
        </p:nvSpPr>
        <p:spPr>
          <a:xfrm>
            <a:off x="9383961" y="1374368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7652868" y="542925"/>
            <a:ext cx="1595908" cy="1714501"/>
          </a:xfrm>
          <a:prstGeom prst="rect">
            <a:avLst/>
          </a:prstGeom>
          <a:noFill/>
          <a:ln>
            <a:solidFill>
              <a:srgbClr val="E4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991399" y="75680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Peer </a:t>
            </a:r>
            <a:r>
              <a:rPr lang="en-US" i="1" dirty="0" smtClean="0"/>
              <a:t>n</a:t>
            </a:r>
            <a:endParaRPr lang="en-GB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9836024" y="138049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Microserver</a:t>
            </a:r>
            <a:r>
              <a:rPr lang="en-US" dirty="0" smtClean="0"/>
              <a:t> hosting </a:t>
            </a:r>
          </a:p>
          <a:p>
            <a:r>
              <a:rPr lang="en-US" dirty="0"/>
              <a:t>c</a:t>
            </a:r>
            <a:r>
              <a:rPr lang="en-US" dirty="0" smtClean="0"/>
              <a:t>ontext </a:t>
            </a:r>
            <a:r>
              <a:rPr lang="en-US" i="1" dirty="0" smtClean="0"/>
              <a:t>n</a:t>
            </a:r>
            <a:endParaRPr lang="en-GB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762000" y="1552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9600" y="1806113"/>
            <a:ext cx="452063" cy="441788"/>
            <a:chOff x="609600" y="1806113"/>
            <a:chExt cx="452063" cy="441788"/>
          </a:xfrm>
        </p:grpSpPr>
        <p:sp>
          <p:nvSpPr>
            <p:cNvPr id="2" name="Oval 1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GB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14063" y="1796642"/>
            <a:ext cx="452063" cy="441788"/>
            <a:chOff x="609600" y="1806113"/>
            <a:chExt cx="452063" cy="441788"/>
          </a:xfrm>
        </p:grpSpPr>
        <p:sp>
          <p:nvSpPr>
            <p:cNvPr id="42" name="Oval 41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  <a:endParaRPr lang="en-GB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71633" y="1815462"/>
            <a:ext cx="452063" cy="441788"/>
            <a:chOff x="609600" y="1806113"/>
            <a:chExt cx="452063" cy="441788"/>
          </a:xfrm>
        </p:grpSpPr>
        <p:sp>
          <p:nvSpPr>
            <p:cNvPr id="45" name="Oval 44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  <a:endParaRPr lang="en-GB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66602" y="1824946"/>
            <a:ext cx="452063" cy="441788"/>
            <a:chOff x="609600" y="1806113"/>
            <a:chExt cx="452063" cy="441788"/>
          </a:xfrm>
        </p:grpSpPr>
        <p:sp>
          <p:nvSpPr>
            <p:cNvPr id="48" name="Oval 47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  <a:endParaRPr lang="en-GB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255188" y="1815036"/>
            <a:ext cx="452063" cy="441788"/>
            <a:chOff x="609600" y="1806113"/>
            <a:chExt cx="452063" cy="441788"/>
          </a:xfrm>
        </p:grpSpPr>
        <p:sp>
          <p:nvSpPr>
            <p:cNvPr id="51" name="Oval 50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  <a:endParaRPr lang="en-GB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640158" y="1803089"/>
            <a:ext cx="452063" cy="441788"/>
            <a:chOff x="609600" y="1806113"/>
            <a:chExt cx="452063" cy="441788"/>
          </a:xfrm>
        </p:grpSpPr>
        <p:sp>
          <p:nvSpPr>
            <p:cNvPr id="54" name="Oval 53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  <a:endParaRPr lang="en-GB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35536" y="1793794"/>
            <a:ext cx="452063" cy="441788"/>
            <a:chOff x="609600" y="1806113"/>
            <a:chExt cx="452063" cy="441788"/>
          </a:xfrm>
        </p:grpSpPr>
        <p:sp>
          <p:nvSpPr>
            <p:cNvPr id="57" name="Oval 56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endParaRPr lang="en-GB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408716" y="1792335"/>
            <a:ext cx="452063" cy="441788"/>
            <a:chOff x="609600" y="1806113"/>
            <a:chExt cx="452063" cy="441788"/>
          </a:xfrm>
        </p:grpSpPr>
        <p:sp>
          <p:nvSpPr>
            <p:cNvPr id="60" name="Oval 59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  <a:endParaRPr lang="en-GB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21468" y="1796642"/>
            <a:ext cx="452063" cy="441788"/>
            <a:chOff x="609600" y="1806113"/>
            <a:chExt cx="452063" cy="441788"/>
          </a:xfrm>
        </p:grpSpPr>
        <p:sp>
          <p:nvSpPr>
            <p:cNvPr id="63" name="Oval 62"/>
            <p:cNvSpPr/>
            <p:nvPr/>
          </p:nvSpPr>
          <p:spPr>
            <a:xfrm>
              <a:off x="609600" y="1806113"/>
              <a:ext cx="452063" cy="44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9178" y="18383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</p:grpSp>
      <p:sp>
        <p:nvSpPr>
          <p:cNvPr id="115" name="Oval 114"/>
          <p:cNvSpPr/>
          <p:nvPr/>
        </p:nvSpPr>
        <p:spPr>
          <a:xfrm>
            <a:off x="1301885" y="3938815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 smtClean="0"/>
          </a:p>
        </p:txBody>
      </p:sp>
      <p:sp>
        <p:nvSpPr>
          <p:cNvPr id="116" name="Oval 115"/>
          <p:cNvSpPr/>
          <p:nvPr/>
        </p:nvSpPr>
        <p:spPr>
          <a:xfrm>
            <a:off x="6362947" y="3825614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 smtClean="0"/>
          </a:p>
        </p:txBody>
      </p:sp>
      <p:sp>
        <p:nvSpPr>
          <p:cNvPr id="117" name="Oval 116"/>
          <p:cNvSpPr/>
          <p:nvPr/>
        </p:nvSpPr>
        <p:spPr>
          <a:xfrm>
            <a:off x="6535042" y="5411526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118" name="Oval 117"/>
          <p:cNvSpPr/>
          <p:nvPr/>
        </p:nvSpPr>
        <p:spPr>
          <a:xfrm>
            <a:off x="2350033" y="5786639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119" name="Left-Right Arrow 118"/>
          <p:cNvSpPr/>
          <p:nvPr/>
        </p:nvSpPr>
        <p:spPr>
          <a:xfrm rot="3461045">
            <a:off x="1862992" y="4875561"/>
            <a:ext cx="699754" cy="236719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/>
        </p:nvSpPr>
        <p:spPr>
          <a:xfrm>
            <a:off x="3367129" y="3104134"/>
            <a:ext cx="452063" cy="4417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 smtClean="0"/>
          </a:p>
        </p:txBody>
      </p:sp>
      <p:cxnSp>
        <p:nvCxnSpPr>
          <p:cNvPr id="140" name="Curved Connector 139"/>
          <p:cNvCxnSpPr/>
          <p:nvPr/>
        </p:nvCxnSpPr>
        <p:spPr>
          <a:xfrm rot="16200000" flipV="1">
            <a:off x="1909079" y="4704665"/>
            <a:ext cx="1915438" cy="33554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/>
          <p:cNvCxnSpPr/>
          <p:nvPr/>
        </p:nvCxnSpPr>
        <p:spPr>
          <a:xfrm flipV="1">
            <a:off x="1978637" y="3914720"/>
            <a:ext cx="640738" cy="271665"/>
          </a:xfrm>
          <a:prstGeom prst="curvedConnector3">
            <a:avLst>
              <a:gd name="adj1" fmla="val 97570"/>
            </a:avLst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/>
          <p:nvPr/>
        </p:nvCxnSpPr>
        <p:spPr>
          <a:xfrm rot="16200000" flipV="1">
            <a:off x="1349824" y="4145408"/>
            <a:ext cx="2608456" cy="761042"/>
          </a:xfrm>
          <a:prstGeom prst="curvedConnector3">
            <a:avLst>
              <a:gd name="adj1" fmla="val 31377"/>
            </a:avLst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159"/>
          <p:cNvCxnSpPr/>
          <p:nvPr/>
        </p:nvCxnSpPr>
        <p:spPr>
          <a:xfrm rot="16200000" flipV="1">
            <a:off x="2398654" y="3661209"/>
            <a:ext cx="2440498" cy="1009362"/>
          </a:xfrm>
          <a:prstGeom prst="curvedConnector3">
            <a:avLst>
              <a:gd name="adj1" fmla="val 23851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Left-Right Arrow 165"/>
          <p:cNvSpPr/>
          <p:nvPr/>
        </p:nvSpPr>
        <p:spPr>
          <a:xfrm>
            <a:off x="8091487" y="710317"/>
            <a:ext cx="699754" cy="236719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7" name="Curved Connector 166"/>
          <p:cNvCxnSpPr/>
          <p:nvPr/>
        </p:nvCxnSpPr>
        <p:spPr>
          <a:xfrm rot="16200000" flipV="1">
            <a:off x="4056642" y="3958281"/>
            <a:ext cx="1648486" cy="112979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/>
          <p:nvPr/>
        </p:nvCxnSpPr>
        <p:spPr>
          <a:xfrm flipV="1">
            <a:off x="4636821" y="3112812"/>
            <a:ext cx="601816" cy="517841"/>
          </a:xfrm>
          <a:prstGeom prst="curvedConnector3">
            <a:avLst>
              <a:gd name="adj1" fmla="val 105395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2685287" y="1485976"/>
                <a:ext cx="3382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Tie Breaker: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𝑈𝑈𝐼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𝑈𝑈𝐼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?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287" y="1485976"/>
                <a:ext cx="338291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44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Left-Right Arrow 104"/>
          <p:cNvSpPr/>
          <p:nvPr/>
        </p:nvSpPr>
        <p:spPr>
          <a:xfrm rot="21184525">
            <a:off x="3967047" y="3440040"/>
            <a:ext cx="375459" cy="128872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Left-Right Arrow 112"/>
          <p:cNvSpPr/>
          <p:nvPr/>
        </p:nvSpPr>
        <p:spPr>
          <a:xfrm rot="1101810">
            <a:off x="5273894" y="3780711"/>
            <a:ext cx="375459" cy="128872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4" name="Curved Connector 123"/>
          <p:cNvCxnSpPr/>
          <p:nvPr/>
        </p:nvCxnSpPr>
        <p:spPr>
          <a:xfrm rot="10800000">
            <a:off x="3311580" y="2911491"/>
            <a:ext cx="2830988" cy="1339740"/>
          </a:xfrm>
          <a:prstGeom prst="curvedConnector3">
            <a:avLst>
              <a:gd name="adj1" fmla="val 100132"/>
            </a:avLst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45142" y="101116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Anti-Entropy</a:t>
            </a:r>
            <a:endParaRPr lang="en-GB" dirty="0"/>
          </a:p>
        </p:txBody>
      </p:sp>
      <p:sp>
        <p:nvSpPr>
          <p:cNvPr id="125" name="TextBox 124"/>
          <p:cNvSpPr txBox="1"/>
          <p:nvPr/>
        </p:nvSpPr>
        <p:spPr>
          <a:xfrm>
            <a:off x="7714242" y="162096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Subscription</a:t>
            </a:r>
            <a:endParaRPr lang="en-GB" dirty="0"/>
          </a:p>
        </p:txBody>
      </p:sp>
      <p:sp>
        <p:nvSpPr>
          <p:cNvPr id="20" name="Freeform 19"/>
          <p:cNvSpPr/>
          <p:nvPr/>
        </p:nvSpPr>
        <p:spPr>
          <a:xfrm>
            <a:off x="2590676" y="2293335"/>
            <a:ext cx="4570892" cy="3824337"/>
          </a:xfrm>
          <a:custGeom>
            <a:avLst/>
            <a:gdLst>
              <a:gd name="connsiteX0" fmla="*/ 0 w 4859677"/>
              <a:gd name="connsiteY0" fmla="*/ 41097 h 3657600"/>
              <a:gd name="connsiteX1" fmla="*/ 4356243 w 4859677"/>
              <a:gd name="connsiteY1" fmla="*/ 0 h 3657600"/>
              <a:gd name="connsiteX2" fmla="*/ 4808306 w 4859677"/>
              <a:gd name="connsiteY2" fmla="*/ 2969232 h 3657600"/>
              <a:gd name="connsiteX3" fmla="*/ 4859677 w 4859677"/>
              <a:gd name="connsiteY3" fmla="*/ 3626778 h 3657600"/>
              <a:gd name="connsiteX4" fmla="*/ 1345915 w 4859677"/>
              <a:gd name="connsiteY4" fmla="*/ 3657600 h 3657600"/>
              <a:gd name="connsiteX5" fmla="*/ 1130157 w 4859677"/>
              <a:gd name="connsiteY5" fmla="*/ 3071973 h 3657600"/>
              <a:gd name="connsiteX6" fmla="*/ 1089061 w 4859677"/>
              <a:gd name="connsiteY6" fmla="*/ 2578814 h 3657600"/>
              <a:gd name="connsiteX7" fmla="*/ 739739 w 4859677"/>
              <a:gd name="connsiteY7" fmla="*/ 2424701 h 3657600"/>
              <a:gd name="connsiteX8" fmla="*/ 606175 w 4859677"/>
              <a:gd name="connsiteY8" fmla="*/ 2280863 h 3657600"/>
              <a:gd name="connsiteX9" fmla="*/ 565079 w 4859677"/>
              <a:gd name="connsiteY9" fmla="*/ 2075380 h 3657600"/>
              <a:gd name="connsiteX10" fmla="*/ 575353 w 4859677"/>
              <a:gd name="connsiteY10" fmla="*/ 1818526 h 3657600"/>
              <a:gd name="connsiteX11" fmla="*/ 719191 w 4859677"/>
              <a:gd name="connsiteY11" fmla="*/ 1623317 h 3657600"/>
              <a:gd name="connsiteX12" fmla="*/ 770562 w 4859677"/>
              <a:gd name="connsiteY12" fmla="*/ 1520575 h 3657600"/>
              <a:gd name="connsiteX13" fmla="*/ 750014 w 4859677"/>
              <a:gd name="connsiteY13" fmla="*/ 1130157 h 3657600"/>
              <a:gd name="connsiteX14" fmla="*/ 513708 w 4859677"/>
              <a:gd name="connsiteY14" fmla="*/ 863029 h 3657600"/>
              <a:gd name="connsiteX15" fmla="*/ 400692 w 4859677"/>
              <a:gd name="connsiteY15" fmla="*/ 380144 h 3657600"/>
              <a:gd name="connsiteX16" fmla="*/ 0 w 4859677"/>
              <a:gd name="connsiteY16" fmla="*/ 41097 h 3657600"/>
              <a:gd name="connsiteX0" fmla="*/ 0 w 4859677"/>
              <a:gd name="connsiteY0" fmla="*/ 41097 h 3657600"/>
              <a:gd name="connsiteX1" fmla="*/ 4356243 w 4859677"/>
              <a:gd name="connsiteY1" fmla="*/ 0 h 3657600"/>
              <a:gd name="connsiteX2" fmla="*/ 4808306 w 4859677"/>
              <a:gd name="connsiteY2" fmla="*/ 2969232 h 3657600"/>
              <a:gd name="connsiteX3" fmla="*/ 4859677 w 4859677"/>
              <a:gd name="connsiteY3" fmla="*/ 3626778 h 3657600"/>
              <a:gd name="connsiteX4" fmla="*/ 1345915 w 4859677"/>
              <a:gd name="connsiteY4" fmla="*/ 3657600 h 3657600"/>
              <a:gd name="connsiteX5" fmla="*/ 1130157 w 4859677"/>
              <a:gd name="connsiteY5" fmla="*/ 3071973 h 3657600"/>
              <a:gd name="connsiteX6" fmla="*/ 1126962 w 4859677"/>
              <a:gd name="connsiteY6" fmla="*/ 2697728 h 3657600"/>
              <a:gd name="connsiteX7" fmla="*/ 739739 w 4859677"/>
              <a:gd name="connsiteY7" fmla="*/ 2424701 h 3657600"/>
              <a:gd name="connsiteX8" fmla="*/ 606175 w 4859677"/>
              <a:gd name="connsiteY8" fmla="*/ 2280863 h 3657600"/>
              <a:gd name="connsiteX9" fmla="*/ 565079 w 4859677"/>
              <a:gd name="connsiteY9" fmla="*/ 2075380 h 3657600"/>
              <a:gd name="connsiteX10" fmla="*/ 575353 w 4859677"/>
              <a:gd name="connsiteY10" fmla="*/ 1818526 h 3657600"/>
              <a:gd name="connsiteX11" fmla="*/ 719191 w 4859677"/>
              <a:gd name="connsiteY11" fmla="*/ 1623317 h 3657600"/>
              <a:gd name="connsiteX12" fmla="*/ 770562 w 4859677"/>
              <a:gd name="connsiteY12" fmla="*/ 1520575 h 3657600"/>
              <a:gd name="connsiteX13" fmla="*/ 750014 w 4859677"/>
              <a:gd name="connsiteY13" fmla="*/ 1130157 h 3657600"/>
              <a:gd name="connsiteX14" fmla="*/ 513708 w 4859677"/>
              <a:gd name="connsiteY14" fmla="*/ 863029 h 3657600"/>
              <a:gd name="connsiteX15" fmla="*/ 400692 w 4859677"/>
              <a:gd name="connsiteY15" fmla="*/ 380144 h 3657600"/>
              <a:gd name="connsiteX16" fmla="*/ 0 w 4859677"/>
              <a:gd name="connsiteY16" fmla="*/ 41097 h 3657600"/>
              <a:gd name="connsiteX0" fmla="*/ 0 w 4859677"/>
              <a:gd name="connsiteY0" fmla="*/ 41097 h 3657600"/>
              <a:gd name="connsiteX1" fmla="*/ 4356243 w 4859677"/>
              <a:gd name="connsiteY1" fmla="*/ 0 h 3657600"/>
              <a:gd name="connsiteX2" fmla="*/ 4808306 w 4859677"/>
              <a:gd name="connsiteY2" fmla="*/ 2969232 h 3657600"/>
              <a:gd name="connsiteX3" fmla="*/ 4859677 w 4859677"/>
              <a:gd name="connsiteY3" fmla="*/ 3626778 h 3657600"/>
              <a:gd name="connsiteX4" fmla="*/ 1345915 w 4859677"/>
              <a:gd name="connsiteY4" fmla="*/ 3657600 h 3657600"/>
              <a:gd name="connsiteX5" fmla="*/ 1130157 w 4859677"/>
              <a:gd name="connsiteY5" fmla="*/ 3071973 h 3657600"/>
              <a:gd name="connsiteX6" fmla="*/ 1126962 w 4859677"/>
              <a:gd name="connsiteY6" fmla="*/ 2697728 h 3657600"/>
              <a:gd name="connsiteX7" fmla="*/ 739739 w 4859677"/>
              <a:gd name="connsiteY7" fmla="*/ 2424701 h 3657600"/>
              <a:gd name="connsiteX8" fmla="*/ 606175 w 4859677"/>
              <a:gd name="connsiteY8" fmla="*/ 2280863 h 3657600"/>
              <a:gd name="connsiteX9" fmla="*/ 565079 w 4859677"/>
              <a:gd name="connsiteY9" fmla="*/ 2075380 h 3657600"/>
              <a:gd name="connsiteX10" fmla="*/ 701689 w 4859677"/>
              <a:gd name="connsiteY10" fmla="*/ 1848255 h 3657600"/>
              <a:gd name="connsiteX11" fmla="*/ 719191 w 4859677"/>
              <a:gd name="connsiteY11" fmla="*/ 1623317 h 3657600"/>
              <a:gd name="connsiteX12" fmla="*/ 770562 w 4859677"/>
              <a:gd name="connsiteY12" fmla="*/ 1520575 h 3657600"/>
              <a:gd name="connsiteX13" fmla="*/ 750014 w 4859677"/>
              <a:gd name="connsiteY13" fmla="*/ 1130157 h 3657600"/>
              <a:gd name="connsiteX14" fmla="*/ 513708 w 4859677"/>
              <a:gd name="connsiteY14" fmla="*/ 863029 h 3657600"/>
              <a:gd name="connsiteX15" fmla="*/ 400692 w 4859677"/>
              <a:gd name="connsiteY15" fmla="*/ 380144 h 3657600"/>
              <a:gd name="connsiteX16" fmla="*/ 0 w 4859677"/>
              <a:gd name="connsiteY16" fmla="*/ 41097 h 3657600"/>
              <a:gd name="connsiteX0" fmla="*/ 0 w 4859677"/>
              <a:gd name="connsiteY0" fmla="*/ 0 h 3616503"/>
              <a:gd name="connsiteX1" fmla="*/ 4299392 w 4859677"/>
              <a:gd name="connsiteY1" fmla="*/ 226458 h 3616503"/>
              <a:gd name="connsiteX2" fmla="*/ 4808306 w 4859677"/>
              <a:gd name="connsiteY2" fmla="*/ 2928135 h 3616503"/>
              <a:gd name="connsiteX3" fmla="*/ 4859677 w 4859677"/>
              <a:gd name="connsiteY3" fmla="*/ 3585681 h 3616503"/>
              <a:gd name="connsiteX4" fmla="*/ 1345915 w 4859677"/>
              <a:gd name="connsiteY4" fmla="*/ 3616503 h 3616503"/>
              <a:gd name="connsiteX5" fmla="*/ 1130157 w 4859677"/>
              <a:gd name="connsiteY5" fmla="*/ 3030876 h 3616503"/>
              <a:gd name="connsiteX6" fmla="*/ 1126962 w 4859677"/>
              <a:gd name="connsiteY6" fmla="*/ 2656631 h 3616503"/>
              <a:gd name="connsiteX7" fmla="*/ 739739 w 4859677"/>
              <a:gd name="connsiteY7" fmla="*/ 2383604 h 3616503"/>
              <a:gd name="connsiteX8" fmla="*/ 606175 w 4859677"/>
              <a:gd name="connsiteY8" fmla="*/ 2239766 h 3616503"/>
              <a:gd name="connsiteX9" fmla="*/ 565079 w 4859677"/>
              <a:gd name="connsiteY9" fmla="*/ 2034283 h 3616503"/>
              <a:gd name="connsiteX10" fmla="*/ 701689 w 4859677"/>
              <a:gd name="connsiteY10" fmla="*/ 1807158 h 3616503"/>
              <a:gd name="connsiteX11" fmla="*/ 719191 w 4859677"/>
              <a:gd name="connsiteY11" fmla="*/ 1582220 h 3616503"/>
              <a:gd name="connsiteX12" fmla="*/ 770562 w 4859677"/>
              <a:gd name="connsiteY12" fmla="*/ 1479478 h 3616503"/>
              <a:gd name="connsiteX13" fmla="*/ 750014 w 4859677"/>
              <a:gd name="connsiteY13" fmla="*/ 1089060 h 3616503"/>
              <a:gd name="connsiteX14" fmla="*/ 513708 w 4859677"/>
              <a:gd name="connsiteY14" fmla="*/ 821932 h 3616503"/>
              <a:gd name="connsiteX15" fmla="*/ 400692 w 4859677"/>
              <a:gd name="connsiteY15" fmla="*/ 339047 h 3616503"/>
              <a:gd name="connsiteX16" fmla="*/ 0 w 4859677"/>
              <a:gd name="connsiteY16" fmla="*/ 0 h 3616503"/>
              <a:gd name="connsiteX0" fmla="*/ 0 w 4537520"/>
              <a:gd name="connsiteY0" fmla="*/ 0 h 3545155"/>
              <a:gd name="connsiteX1" fmla="*/ 3977235 w 4537520"/>
              <a:gd name="connsiteY1" fmla="*/ 155110 h 3545155"/>
              <a:gd name="connsiteX2" fmla="*/ 4486149 w 4537520"/>
              <a:gd name="connsiteY2" fmla="*/ 2856787 h 3545155"/>
              <a:gd name="connsiteX3" fmla="*/ 4537520 w 4537520"/>
              <a:gd name="connsiteY3" fmla="*/ 3514333 h 3545155"/>
              <a:gd name="connsiteX4" fmla="*/ 1023758 w 4537520"/>
              <a:gd name="connsiteY4" fmla="*/ 3545155 h 3545155"/>
              <a:gd name="connsiteX5" fmla="*/ 808000 w 4537520"/>
              <a:gd name="connsiteY5" fmla="*/ 2959528 h 3545155"/>
              <a:gd name="connsiteX6" fmla="*/ 804805 w 4537520"/>
              <a:gd name="connsiteY6" fmla="*/ 2585283 h 3545155"/>
              <a:gd name="connsiteX7" fmla="*/ 417582 w 4537520"/>
              <a:gd name="connsiteY7" fmla="*/ 2312256 h 3545155"/>
              <a:gd name="connsiteX8" fmla="*/ 284018 w 4537520"/>
              <a:gd name="connsiteY8" fmla="*/ 2168418 h 3545155"/>
              <a:gd name="connsiteX9" fmla="*/ 242922 w 4537520"/>
              <a:gd name="connsiteY9" fmla="*/ 1962935 h 3545155"/>
              <a:gd name="connsiteX10" fmla="*/ 379532 w 4537520"/>
              <a:gd name="connsiteY10" fmla="*/ 1735810 h 3545155"/>
              <a:gd name="connsiteX11" fmla="*/ 397034 w 4537520"/>
              <a:gd name="connsiteY11" fmla="*/ 1510872 h 3545155"/>
              <a:gd name="connsiteX12" fmla="*/ 448405 w 4537520"/>
              <a:gd name="connsiteY12" fmla="*/ 1408130 h 3545155"/>
              <a:gd name="connsiteX13" fmla="*/ 427857 w 4537520"/>
              <a:gd name="connsiteY13" fmla="*/ 1017712 h 3545155"/>
              <a:gd name="connsiteX14" fmla="*/ 191551 w 4537520"/>
              <a:gd name="connsiteY14" fmla="*/ 750584 h 3545155"/>
              <a:gd name="connsiteX15" fmla="*/ 78535 w 4537520"/>
              <a:gd name="connsiteY15" fmla="*/ 267699 h 3545155"/>
              <a:gd name="connsiteX16" fmla="*/ 0 w 4537520"/>
              <a:gd name="connsiteY16" fmla="*/ 0 h 3545155"/>
              <a:gd name="connsiteX0" fmla="*/ 0 w 4537520"/>
              <a:gd name="connsiteY0" fmla="*/ 0 h 3545155"/>
              <a:gd name="connsiteX1" fmla="*/ 3977235 w 4537520"/>
              <a:gd name="connsiteY1" fmla="*/ 155110 h 3545155"/>
              <a:gd name="connsiteX2" fmla="*/ 4486149 w 4537520"/>
              <a:gd name="connsiteY2" fmla="*/ 2856787 h 3545155"/>
              <a:gd name="connsiteX3" fmla="*/ 4537520 w 4537520"/>
              <a:gd name="connsiteY3" fmla="*/ 3514333 h 3545155"/>
              <a:gd name="connsiteX4" fmla="*/ 1023758 w 4537520"/>
              <a:gd name="connsiteY4" fmla="*/ 3545155 h 3545155"/>
              <a:gd name="connsiteX5" fmla="*/ 808000 w 4537520"/>
              <a:gd name="connsiteY5" fmla="*/ 2959528 h 3545155"/>
              <a:gd name="connsiteX6" fmla="*/ 804805 w 4537520"/>
              <a:gd name="connsiteY6" fmla="*/ 2585283 h 3545155"/>
              <a:gd name="connsiteX7" fmla="*/ 417582 w 4537520"/>
              <a:gd name="connsiteY7" fmla="*/ 2312256 h 3545155"/>
              <a:gd name="connsiteX8" fmla="*/ 160841 w 4537520"/>
              <a:gd name="connsiteY8" fmla="*/ 2168419 h 3545155"/>
              <a:gd name="connsiteX9" fmla="*/ 242922 w 4537520"/>
              <a:gd name="connsiteY9" fmla="*/ 1962935 h 3545155"/>
              <a:gd name="connsiteX10" fmla="*/ 379532 w 4537520"/>
              <a:gd name="connsiteY10" fmla="*/ 1735810 h 3545155"/>
              <a:gd name="connsiteX11" fmla="*/ 397034 w 4537520"/>
              <a:gd name="connsiteY11" fmla="*/ 1510872 h 3545155"/>
              <a:gd name="connsiteX12" fmla="*/ 448405 w 4537520"/>
              <a:gd name="connsiteY12" fmla="*/ 1408130 h 3545155"/>
              <a:gd name="connsiteX13" fmla="*/ 427857 w 4537520"/>
              <a:gd name="connsiteY13" fmla="*/ 1017712 h 3545155"/>
              <a:gd name="connsiteX14" fmla="*/ 191551 w 4537520"/>
              <a:gd name="connsiteY14" fmla="*/ 750584 h 3545155"/>
              <a:gd name="connsiteX15" fmla="*/ 78535 w 4537520"/>
              <a:gd name="connsiteY15" fmla="*/ 267699 h 3545155"/>
              <a:gd name="connsiteX16" fmla="*/ 0 w 4537520"/>
              <a:gd name="connsiteY16" fmla="*/ 0 h 3545155"/>
              <a:gd name="connsiteX0" fmla="*/ 0 w 4537520"/>
              <a:gd name="connsiteY0" fmla="*/ 0 h 3545155"/>
              <a:gd name="connsiteX1" fmla="*/ 3977235 w 4537520"/>
              <a:gd name="connsiteY1" fmla="*/ 155110 h 3545155"/>
              <a:gd name="connsiteX2" fmla="*/ 4486149 w 4537520"/>
              <a:gd name="connsiteY2" fmla="*/ 2856787 h 3545155"/>
              <a:gd name="connsiteX3" fmla="*/ 4537520 w 4537520"/>
              <a:gd name="connsiteY3" fmla="*/ 3514333 h 3545155"/>
              <a:gd name="connsiteX4" fmla="*/ 1023758 w 4537520"/>
              <a:gd name="connsiteY4" fmla="*/ 3545155 h 3545155"/>
              <a:gd name="connsiteX5" fmla="*/ 808000 w 4537520"/>
              <a:gd name="connsiteY5" fmla="*/ 2959528 h 3545155"/>
              <a:gd name="connsiteX6" fmla="*/ 804805 w 4537520"/>
              <a:gd name="connsiteY6" fmla="*/ 2585283 h 3545155"/>
              <a:gd name="connsiteX7" fmla="*/ 417582 w 4537520"/>
              <a:gd name="connsiteY7" fmla="*/ 2312256 h 3545155"/>
              <a:gd name="connsiteX8" fmla="*/ 160841 w 4537520"/>
              <a:gd name="connsiteY8" fmla="*/ 2168419 h 3545155"/>
              <a:gd name="connsiteX9" fmla="*/ 176596 w 4537520"/>
              <a:gd name="connsiteY9" fmla="*/ 1936180 h 3545155"/>
              <a:gd name="connsiteX10" fmla="*/ 379532 w 4537520"/>
              <a:gd name="connsiteY10" fmla="*/ 1735810 h 3545155"/>
              <a:gd name="connsiteX11" fmla="*/ 397034 w 4537520"/>
              <a:gd name="connsiteY11" fmla="*/ 1510872 h 3545155"/>
              <a:gd name="connsiteX12" fmla="*/ 448405 w 4537520"/>
              <a:gd name="connsiteY12" fmla="*/ 1408130 h 3545155"/>
              <a:gd name="connsiteX13" fmla="*/ 427857 w 4537520"/>
              <a:gd name="connsiteY13" fmla="*/ 1017712 h 3545155"/>
              <a:gd name="connsiteX14" fmla="*/ 191551 w 4537520"/>
              <a:gd name="connsiteY14" fmla="*/ 750584 h 3545155"/>
              <a:gd name="connsiteX15" fmla="*/ 78535 w 4537520"/>
              <a:gd name="connsiteY15" fmla="*/ 267699 h 3545155"/>
              <a:gd name="connsiteX16" fmla="*/ 0 w 4537520"/>
              <a:gd name="connsiteY16" fmla="*/ 0 h 3545155"/>
              <a:gd name="connsiteX0" fmla="*/ 0 w 4537520"/>
              <a:gd name="connsiteY0" fmla="*/ 0 h 3545155"/>
              <a:gd name="connsiteX1" fmla="*/ 3977235 w 4537520"/>
              <a:gd name="connsiteY1" fmla="*/ 155110 h 3545155"/>
              <a:gd name="connsiteX2" fmla="*/ 4486149 w 4537520"/>
              <a:gd name="connsiteY2" fmla="*/ 2856787 h 3545155"/>
              <a:gd name="connsiteX3" fmla="*/ 4537520 w 4537520"/>
              <a:gd name="connsiteY3" fmla="*/ 3514333 h 3545155"/>
              <a:gd name="connsiteX4" fmla="*/ 1023758 w 4537520"/>
              <a:gd name="connsiteY4" fmla="*/ 3545155 h 3545155"/>
              <a:gd name="connsiteX5" fmla="*/ 808000 w 4537520"/>
              <a:gd name="connsiteY5" fmla="*/ 2959528 h 3545155"/>
              <a:gd name="connsiteX6" fmla="*/ 804805 w 4537520"/>
              <a:gd name="connsiteY6" fmla="*/ 2585283 h 3545155"/>
              <a:gd name="connsiteX7" fmla="*/ 417582 w 4537520"/>
              <a:gd name="connsiteY7" fmla="*/ 2374686 h 3545155"/>
              <a:gd name="connsiteX8" fmla="*/ 160841 w 4537520"/>
              <a:gd name="connsiteY8" fmla="*/ 2168419 h 3545155"/>
              <a:gd name="connsiteX9" fmla="*/ 176596 w 4537520"/>
              <a:gd name="connsiteY9" fmla="*/ 1936180 h 3545155"/>
              <a:gd name="connsiteX10" fmla="*/ 379532 w 4537520"/>
              <a:gd name="connsiteY10" fmla="*/ 1735810 h 3545155"/>
              <a:gd name="connsiteX11" fmla="*/ 397034 w 4537520"/>
              <a:gd name="connsiteY11" fmla="*/ 1510872 h 3545155"/>
              <a:gd name="connsiteX12" fmla="*/ 448405 w 4537520"/>
              <a:gd name="connsiteY12" fmla="*/ 1408130 h 3545155"/>
              <a:gd name="connsiteX13" fmla="*/ 427857 w 4537520"/>
              <a:gd name="connsiteY13" fmla="*/ 1017712 h 3545155"/>
              <a:gd name="connsiteX14" fmla="*/ 191551 w 4537520"/>
              <a:gd name="connsiteY14" fmla="*/ 750584 h 3545155"/>
              <a:gd name="connsiteX15" fmla="*/ 78535 w 4537520"/>
              <a:gd name="connsiteY15" fmla="*/ 267699 h 3545155"/>
              <a:gd name="connsiteX16" fmla="*/ 0 w 4537520"/>
              <a:gd name="connsiteY16" fmla="*/ 0 h 3545155"/>
              <a:gd name="connsiteX0" fmla="*/ 0 w 4546995"/>
              <a:gd name="connsiteY0" fmla="*/ 0 h 3580829"/>
              <a:gd name="connsiteX1" fmla="*/ 3986710 w 4546995"/>
              <a:gd name="connsiteY1" fmla="*/ 190784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814280 w 4546995"/>
              <a:gd name="connsiteY6" fmla="*/ 2620957 h 3580829"/>
              <a:gd name="connsiteX7" fmla="*/ 427057 w 4546995"/>
              <a:gd name="connsiteY7" fmla="*/ 2410360 h 3580829"/>
              <a:gd name="connsiteX8" fmla="*/ 170316 w 4546995"/>
              <a:gd name="connsiteY8" fmla="*/ 2204093 h 3580829"/>
              <a:gd name="connsiteX9" fmla="*/ 186071 w 4546995"/>
              <a:gd name="connsiteY9" fmla="*/ 1971854 h 3580829"/>
              <a:gd name="connsiteX10" fmla="*/ 389007 w 4546995"/>
              <a:gd name="connsiteY10" fmla="*/ 1771484 h 3580829"/>
              <a:gd name="connsiteX11" fmla="*/ 406509 w 4546995"/>
              <a:gd name="connsiteY11" fmla="*/ 1546546 h 3580829"/>
              <a:gd name="connsiteX12" fmla="*/ 457880 w 4546995"/>
              <a:gd name="connsiteY12" fmla="*/ 1443804 h 3580829"/>
              <a:gd name="connsiteX13" fmla="*/ 437332 w 4546995"/>
              <a:gd name="connsiteY13" fmla="*/ 1053386 h 3580829"/>
              <a:gd name="connsiteX14" fmla="*/ 201026 w 4546995"/>
              <a:gd name="connsiteY14" fmla="*/ 786258 h 3580829"/>
              <a:gd name="connsiteX15" fmla="*/ 88010 w 4546995"/>
              <a:gd name="connsiteY15" fmla="*/ 303373 h 3580829"/>
              <a:gd name="connsiteX16" fmla="*/ 0 w 4546995"/>
              <a:gd name="connsiteY16" fmla="*/ 0 h 3580829"/>
              <a:gd name="connsiteX0" fmla="*/ 0 w 4546995"/>
              <a:gd name="connsiteY0" fmla="*/ 0 h 3580829"/>
              <a:gd name="connsiteX1" fmla="*/ 3996186 w 4546995"/>
              <a:gd name="connsiteY1" fmla="*/ 57006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814280 w 4546995"/>
              <a:gd name="connsiteY6" fmla="*/ 2620957 h 3580829"/>
              <a:gd name="connsiteX7" fmla="*/ 427057 w 4546995"/>
              <a:gd name="connsiteY7" fmla="*/ 2410360 h 3580829"/>
              <a:gd name="connsiteX8" fmla="*/ 170316 w 4546995"/>
              <a:gd name="connsiteY8" fmla="*/ 2204093 h 3580829"/>
              <a:gd name="connsiteX9" fmla="*/ 186071 w 4546995"/>
              <a:gd name="connsiteY9" fmla="*/ 1971854 h 3580829"/>
              <a:gd name="connsiteX10" fmla="*/ 389007 w 4546995"/>
              <a:gd name="connsiteY10" fmla="*/ 1771484 h 3580829"/>
              <a:gd name="connsiteX11" fmla="*/ 406509 w 4546995"/>
              <a:gd name="connsiteY11" fmla="*/ 1546546 h 3580829"/>
              <a:gd name="connsiteX12" fmla="*/ 457880 w 4546995"/>
              <a:gd name="connsiteY12" fmla="*/ 1443804 h 3580829"/>
              <a:gd name="connsiteX13" fmla="*/ 437332 w 4546995"/>
              <a:gd name="connsiteY13" fmla="*/ 1053386 h 3580829"/>
              <a:gd name="connsiteX14" fmla="*/ 201026 w 4546995"/>
              <a:gd name="connsiteY14" fmla="*/ 786258 h 3580829"/>
              <a:gd name="connsiteX15" fmla="*/ 88010 w 4546995"/>
              <a:gd name="connsiteY15" fmla="*/ 303373 h 3580829"/>
              <a:gd name="connsiteX16" fmla="*/ 0 w 4546995"/>
              <a:gd name="connsiteY16" fmla="*/ 0 h 3580829"/>
              <a:gd name="connsiteX0" fmla="*/ 0 w 4546995"/>
              <a:gd name="connsiteY0" fmla="*/ 0 h 3580829"/>
              <a:gd name="connsiteX1" fmla="*/ 3996186 w 4546995"/>
              <a:gd name="connsiteY1" fmla="*/ 57006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672152 w 4546995"/>
              <a:gd name="connsiteY6" fmla="*/ 2594202 h 3580829"/>
              <a:gd name="connsiteX7" fmla="*/ 427057 w 4546995"/>
              <a:gd name="connsiteY7" fmla="*/ 2410360 h 3580829"/>
              <a:gd name="connsiteX8" fmla="*/ 170316 w 4546995"/>
              <a:gd name="connsiteY8" fmla="*/ 2204093 h 3580829"/>
              <a:gd name="connsiteX9" fmla="*/ 186071 w 4546995"/>
              <a:gd name="connsiteY9" fmla="*/ 1971854 h 3580829"/>
              <a:gd name="connsiteX10" fmla="*/ 389007 w 4546995"/>
              <a:gd name="connsiteY10" fmla="*/ 1771484 h 3580829"/>
              <a:gd name="connsiteX11" fmla="*/ 406509 w 4546995"/>
              <a:gd name="connsiteY11" fmla="*/ 1546546 h 3580829"/>
              <a:gd name="connsiteX12" fmla="*/ 457880 w 4546995"/>
              <a:gd name="connsiteY12" fmla="*/ 1443804 h 3580829"/>
              <a:gd name="connsiteX13" fmla="*/ 437332 w 4546995"/>
              <a:gd name="connsiteY13" fmla="*/ 1053386 h 3580829"/>
              <a:gd name="connsiteX14" fmla="*/ 201026 w 4546995"/>
              <a:gd name="connsiteY14" fmla="*/ 786258 h 3580829"/>
              <a:gd name="connsiteX15" fmla="*/ 88010 w 4546995"/>
              <a:gd name="connsiteY15" fmla="*/ 303373 h 3580829"/>
              <a:gd name="connsiteX16" fmla="*/ 0 w 4546995"/>
              <a:gd name="connsiteY16" fmla="*/ 0 h 3580829"/>
              <a:gd name="connsiteX0" fmla="*/ 0 w 4546995"/>
              <a:gd name="connsiteY0" fmla="*/ 0 h 3580829"/>
              <a:gd name="connsiteX1" fmla="*/ 3996186 w 4546995"/>
              <a:gd name="connsiteY1" fmla="*/ 57006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672152 w 4546995"/>
              <a:gd name="connsiteY6" fmla="*/ 2594202 h 3580829"/>
              <a:gd name="connsiteX7" fmla="*/ 663388 w 4546995"/>
              <a:gd name="connsiteY7" fmla="*/ 2597338 h 3580829"/>
              <a:gd name="connsiteX8" fmla="*/ 427057 w 4546995"/>
              <a:gd name="connsiteY8" fmla="*/ 2410360 h 3580829"/>
              <a:gd name="connsiteX9" fmla="*/ 170316 w 4546995"/>
              <a:gd name="connsiteY9" fmla="*/ 2204093 h 3580829"/>
              <a:gd name="connsiteX10" fmla="*/ 186071 w 4546995"/>
              <a:gd name="connsiteY10" fmla="*/ 1971854 h 3580829"/>
              <a:gd name="connsiteX11" fmla="*/ 389007 w 4546995"/>
              <a:gd name="connsiteY11" fmla="*/ 1771484 h 3580829"/>
              <a:gd name="connsiteX12" fmla="*/ 406509 w 4546995"/>
              <a:gd name="connsiteY12" fmla="*/ 1546546 h 3580829"/>
              <a:gd name="connsiteX13" fmla="*/ 457880 w 4546995"/>
              <a:gd name="connsiteY13" fmla="*/ 1443804 h 3580829"/>
              <a:gd name="connsiteX14" fmla="*/ 437332 w 4546995"/>
              <a:gd name="connsiteY14" fmla="*/ 1053386 h 3580829"/>
              <a:gd name="connsiteX15" fmla="*/ 201026 w 4546995"/>
              <a:gd name="connsiteY15" fmla="*/ 786258 h 3580829"/>
              <a:gd name="connsiteX16" fmla="*/ 88010 w 4546995"/>
              <a:gd name="connsiteY16" fmla="*/ 303373 h 3580829"/>
              <a:gd name="connsiteX17" fmla="*/ 0 w 4546995"/>
              <a:gd name="connsiteY17" fmla="*/ 0 h 3580829"/>
              <a:gd name="connsiteX0" fmla="*/ 0 w 4546995"/>
              <a:gd name="connsiteY0" fmla="*/ 0 h 3580829"/>
              <a:gd name="connsiteX1" fmla="*/ 3996186 w 4546995"/>
              <a:gd name="connsiteY1" fmla="*/ 57006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672152 w 4546995"/>
              <a:gd name="connsiteY6" fmla="*/ 2594202 h 3580829"/>
              <a:gd name="connsiteX7" fmla="*/ 663388 w 4546995"/>
              <a:gd name="connsiteY7" fmla="*/ 2597338 h 3580829"/>
              <a:gd name="connsiteX8" fmla="*/ 398631 w 4546995"/>
              <a:gd name="connsiteY8" fmla="*/ 2454952 h 3580829"/>
              <a:gd name="connsiteX9" fmla="*/ 170316 w 4546995"/>
              <a:gd name="connsiteY9" fmla="*/ 2204093 h 3580829"/>
              <a:gd name="connsiteX10" fmla="*/ 186071 w 4546995"/>
              <a:gd name="connsiteY10" fmla="*/ 1971854 h 3580829"/>
              <a:gd name="connsiteX11" fmla="*/ 389007 w 4546995"/>
              <a:gd name="connsiteY11" fmla="*/ 1771484 h 3580829"/>
              <a:gd name="connsiteX12" fmla="*/ 406509 w 4546995"/>
              <a:gd name="connsiteY12" fmla="*/ 1546546 h 3580829"/>
              <a:gd name="connsiteX13" fmla="*/ 457880 w 4546995"/>
              <a:gd name="connsiteY13" fmla="*/ 1443804 h 3580829"/>
              <a:gd name="connsiteX14" fmla="*/ 437332 w 4546995"/>
              <a:gd name="connsiteY14" fmla="*/ 1053386 h 3580829"/>
              <a:gd name="connsiteX15" fmla="*/ 201026 w 4546995"/>
              <a:gd name="connsiteY15" fmla="*/ 786258 h 3580829"/>
              <a:gd name="connsiteX16" fmla="*/ 88010 w 4546995"/>
              <a:gd name="connsiteY16" fmla="*/ 303373 h 3580829"/>
              <a:gd name="connsiteX17" fmla="*/ 0 w 4546995"/>
              <a:gd name="connsiteY17" fmla="*/ 0 h 3580829"/>
              <a:gd name="connsiteX0" fmla="*/ 0 w 4546995"/>
              <a:gd name="connsiteY0" fmla="*/ 0 h 3580829"/>
              <a:gd name="connsiteX1" fmla="*/ 3996186 w 4546995"/>
              <a:gd name="connsiteY1" fmla="*/ 57006 h 3580829"/>
              <a:gd name="connsiteX2" fmla="*/ 4495624 w 4546995"/>
              <a:gd name="connsiteY2" fmla="*/ 2892461 h 3580829"/>
              <a:gd name="connsiteX3" fmla="*/ 4546995 w 4546995"/>
              <a:gd name="connsiteY3" fmla="*/ 3550007 h 3580829"/>
              <a:gd name="connsiteX4" fmla="*/ 1033233 w 4546995"/>
              <a:gd name="connsiteY4" fmla="*/ 3580829 h 3580829"/>
              <a:gd name="connsiteX5" fmla="*/ 817475 w 4546995"/>
              <a:gd name="connsiteY5" fmla="*/ 2995202 h 3580829"/>
              <a:gd name="connsiteX6" fmla="*/ 672152 w 4546995"/>
              <a:gd name="connsiteY6" fmla="*/ 2594202 h 3580829"/>
              <a:gd name="connsiteX7" fmla="*/ 663388 w 4546995"/>
              <a:gd name="connsiteY7" fmla="*/ 2597338 h 3580829"/>
              <a:gd name="connsiteX8" fmla="*/ 398631 w 4546995"/>
              <a:gd name="connsiteY8" fmla="*/ 2454952 h 3580829"/>
              <a:gd name="connsiteX9" fmla="*/ 236642 w 4546995"/>
              <a:gd name="connsiteY9" fmla="*/ 2204093 h 3580829"/>
              <a:gd name="connsiteX10" fmla="*/ 186071 w 4546995"/>
              <a:gd name="connsiteY10" fmla="*/ 1971854 h 3580829"/>
              <a:gd name="connsiteX11" fmla="*/ 389007 w 4546995"/>
              <a:gd name="connsiteY11" fmla="*/ 1771484 h 3580829"/>
              <a:gd name="connsiteX12" fmla="*/ 406509 w 4546995"/>
              <a:gd name="connsiteY12" fmla="*/ 1546546 h 3580829"/>
              <a:gd name="connsiteX13" fmla="*/ 457880 w 4546995"/>
              <a:gd name="connsiteY13" fmla="*/ 1443804 h 3580829"/>
              <a:gd name="connsiteX14" fmla="*/ 437332 w 4546995"/>
              <a:gd name="connsiteY14" fmla="*/ 1053386 h 3580829"/>
              <a:gd name="connsiteX15" fmla="*/ 201026 w 4546995"/>
              <a:gd name="connsiteY15" fmla="*/ 786258 h 3580829"/>
              <a:gd name="connsiteX16" fmla="*/ 88010 w 4546995"/>
              <a:gd name="connsiteY16" fmla="*/ 303373 h 3580829"/>
              <a:gd name="connsiteX17" fmla="*/ 0 w 4546995"/>
              <a:gd name="connsiteY17" fmla="*/ 0 h 35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6995" h="3580829">
                <a:moveTo>
                  <a:pt x="0" y="0"/>
                </a:moveTo>
                <a:lnTo>
                  <a:pt x="3996186" y="57006"/>
                </a:lnTo>
                <a:lnTo>
                  <a:pt x="4495624" y="2892461"/>
                </a:lnTo>
                <a:lnTo>
                  <a:pt x="4546995" y="3550007"/>
                </a:lnTo>
                <a:lnTo>
                  <a:pt x="1033233" y="3580829"/>
                </a:lnTo>
                <a:lnTo>
                  <a:pt x="817475" y="2995202"/>
                </a:lnTo>
                <a:lnTo>
                  <a:pt x="672152" y="2594202"/>
                </a:lnTo>
                <a:lnTo>
                  <a:pt x="663388" y="2597338"/>
                </a:lnTo>
                <a:lnTo>
                  <a:pt x="398631" y="2454952"/>
                </a:lnTo>
                <a:lnTo>
                  <a:pt x="236642" y="2204093"/>
                </a:lnTo>
                <a:lnTo>
                  <a:pt x="186071" y="1971854"/>
                </a:lnTo>
                <a:lnTo>
                  <a:pt x="389007" y="1771484"/>
                </a:lnTo>
                <a:lnTo>
                  <a:pt x="406509" y="1546546"/>
                </a:lnTo>
                <a:lnTo>
                  <a:pt x="457880" y="1443804"/>
                </a:lnTo>
                <a:lnTo>
                  <a:pt x="437332" y="1053386"/>
                </a:lnTo>
                <a:lnTo>
                  <a:pt x="201026" y="786258"/>
                </a:lnTo>
                <a:lnTo>
                  <a:pt x="88010" y="303373"/>
                </a:lnTo>
                <a:lnTo>
                  <a:pt x="0" y="0"/>
                </a:lnTo>
                <a:close/>
              </a:path>
            </a:pathLst>
          </a:custGeom>
          <a:solidFill>
            <a:srgbClr val="67776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 22"/>
          <p:cNvSpPr/>
          <p:nvPr/>
        </p:nvSpPr>
        <p:spPr>
          <a:xfrm>
            <a:off x="1150335" y="2633249"/>
            <a:ext cx="5934075" cy="3695700"/>
          </a:xfrm>
          <a:custGeom>
            <a:avLst/>
            <a:gdLst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734050 w 5934075"/>
              <a:gd name="connsiteY5" fmla="*/ 1085850 h 3695700"/>
              <a:gd name="connsiteX6" fmla="*/ 3943350 w 5934075"/>
              <a:gd name="connsiteY6" fmla="*/ 1304925 h 3695700"/>
              <a:gd name="connsiteX7" fmla="*/ 2714625 w 5934075"/>
              <a:gd name="connsiteY7" fmla="*/ 1323975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734050 w 5934075"/>
              <a:gd name="connsiteY5" fmla="*/ 1085850 h 3695700"/>
              <a:gd name="connsiteX6" fmla="*/ 3943350 w 5934075"/>
              <a:gd name="connsiteY6" fmla="*/ 1304925 h 3695700"/>
              <a:gd name="connsiteX7" fmla="*/ 2571750 w 5934075"/>
              <a:gd name="connsiteY7" fmla="*/ 1504950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4075" h="3695700">
                <a:moveTo>
                  <a:pt x="1695450" y="0"/>
                </a:moveTo>
                <a:lnTo>
                  <a:pt x="0" y="9525"/>
                </a:lnTo>
                <a:lnTo>
                  <a:pt x="552450" y="2495550"/>
                </a:lnTo>
                <a:lnTo>
                  <a:pt x="1743075" y="3695700"/>
                </a:lnTo>
                <a:lnTo>
                  <a:pt x="5934075" y="3667125"/>
                </a:lnTo>
                <a:lnTo>
                  <a:pt x="5734050" y="1085850"/>
                </a:lnTo>
                <a:lnTo>
                  <a:pt x="3943350" y="1304925"/>
                </a:lnTo>
                <a:lnTo>
                  <a:pt x="2571750" y="1504950"/>
                </a:lnTo>
                <a:lnTo>
                  <a:pt x="1857375" y="666750"/>
                </a:lnTo>
                <a:lnTo>
                  <a:pt x="1695450" y="0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 111"/>
          <p:cNvSpPr/>
          <p:nvPr/>
        </p:nvSpPr>
        <p:spPr>
          <a:xfrm>
            <a:off x="1150335" y="2736496"/>
            <a:ext cx="5934075" cy="3686175"/>
          </a:xfrm>
          <a:custGeom>
            <a:avLst/>
            <a:gdLst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734050 w 5934075"/>
              <a:gd name="connsiteY5" fmla="*/ 1085850 h 3695700"/>
              <a:gd name="connsiteX6" fmla="*/ 3943350 w 5934075"/>
              <a:gd name="connsiteY6" fmla="*/ 1304925 h 3695700"/>
              <a:gd name="connsiteX7" fmla="*/ 2714625 w 5934075"/>
              <a:gd name="connsiteY7" fmla="*/ 1323975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734050 w 5934075"/>
              <a:gd name="connsiteY5" fmla="*/ 1085850 h 3695700"/>
              <a:gd name="connsiteX6" fmla="*/ 3943350 w 5934075"/>
              <a:gd name="connsiteY6" fmla="*/ 1304925 h 3695700"/>
              <a:gd name="connsiteX7" fmla="*/ 2571750 w 5934075"/>
              <a:gd name="connsiteY7" fmla="*/ 1504950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562600 w 5934075"/>
              <a:gd name="connsiteY5" fmla="*/ 1781175 h 3695700"/>
              <a:gd name="connsiteX6" fmla="*/ 3943350 w 5934075"/>
              <a:gd name="connsiteY6" fmla="*/ 1304925 h 3695700"/>
              <a:gd name="connsiteX7" fmla="*/ 2571750 w 5934075"/>
              <a:gd name="connsiteY7" fmla="*/ 1504950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  <a:gd name="connsiteX0" fmla="*/ 1695450 w 5934075"/>
              <a:gd name="connsiteY0" fmla="*/ 0 h 3695700"/>
              <a:gd name="connsiteX1" fmla="*/ 0 w 5934075"/>
              <a:gd name="connsiteY1" fmla="*/ 9525 h 3695700"/>
              <a:gd name="connsiteX2" fmla="*/ 552450 w 5934075"/>
              <a:gd name="connsiteY2" fmla="*/ 2495550 h 3695700"/>
              <a:gd name="connsiteX3" fmla="*/ 1743075 w 5934075"/>
              <a:gd name="connsiteY3" fmla="*/ 3695700 h 3695700"/>
              <a:gd name="connsiteX4" fmla="*/ 5934075 w 5934075"/>
              <a:gd name="connsiteY4" fmla="*/ 3667125 h 3695700"/>
              <a:gd name="connsiteX5" fmla="*/ 5553075 w 5934075"/>
              <a:gd name="connsiteY5" fmla="*/ 2200275 h 3695700"/>
              <a:gd name="connsiteX6" fmla="*/ 3943350 w 5934075"/>
              <a:gd name="connsiteY6" fmla="*/ 1304925 h 3695700"/>
              <a:gd name="connsiteX7" fmla="*/ 2571750 w 5934075"/>
              <a:gd name="connsiteY7" fmla="*/ 1504950 h 3695700"/>
              <a:gd name="connsiteX8" fmla="*/ 1857375 w 5934075"/>
              <a:gd name="connsiteY8" fmla="*/ 666750 h 3695700"/>
              <a:gd name="connsiteX9" fmla="*/ 1695450 w 5934075"/>
              <a:gd name="connsiteY9" fmla="*/ 0 h 3695700"/>
              <a:gd name="connsiteX0" fmla="*/ 1543050 w 5934075"/>
              <a:gd name="connsiteY0" fmla="*/ 38100 h 3686175"/>
              <a:gd name="connsiteX1" fmla="*/ 0 w 5934075"/>
              <a:gd name="connsiteY1" fmla="*/ 0 h 3686175"/>
              <a:gd name="connsiteX2" fmla="*/ 552450 w 5934075"/>
              <a:gd name="connsiteY2" fmla="*/ 2486025 h 3686175"/>
              <a:gd name="connsiteX3" fmla="*/ 1743075 w 5934075"/>
              <a:gd name="connsiteY3" fmla="*/ 3686175 h 3686175"/>
              <a:gd name="connsiteX4" fmla="*/ 5934075 w 5934075"/>
              <a:gd name="connsiteY4" fmla="*/ 3657600 h 3686175"/>
              <a:gd name="connsiteX5" fmla="*/ 5553075 w 5934075"/>
              <a:gd name="connsiteY5" fmla="*/ 2190750 h 3686175"/>
              <a:gd name="connsiteX6" fmla="*/ 3943350 w 5934075"/>
              <a:gd name="connsiteY6" fmla="*/ 1295400 h 3686175"/>
              <a:gd name="connsiteX7" fmla="*/ 2571750 w 5934075"/>
              <a:gd name="connsiteY7" fmla="*/ 1495425 h 3686175"/>
              <a:gd name="connsiteX8" fmla="*/ 1857375 w 5934075"/>
              <a:gd name="connsiteY8" fmla="*/ 657225 h 3686175"/>
              <a:gd name="connsiteX9" fmla="*/ 1543050 w 5934075"/>
              <a:gd name="connsiteY9" fmla="*/ 38100 h 368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4075" h="3686175">
                <a:moveTo>
                  <a:pt x="1543050" y="38100"/>
                </a:moveTo>
                <a:lnTo>
                  <a:pt x="0" y="0"/>
                </a:lnTo>
                <a:lnTo>
                  <a:pt x="552450" y="2486025"/>
                </a:lnTo>
                <a:lnTo>
                  <a:pt x="1743075" y="3686175"/>
                </a:lnTo>
                <a:lnTo>
                  <a:pt x="5934075" y="3657600"/>
                </a:lnTo>
                <a:lnTo>
                  <a:pt x="5553075" y="2190750"/>
                </a:lnTo>
                <a:lnTo>
                  <a:pt x="3943350" y="1295400"/>
                </a:lnTo>
                <a:lnTo>
                  <a:pt x="2571750" y="1495425"/>
                </a:lnTo>
                <a:lnTo>
                  <a:pt x="1857375" y="657225"/>
                </a:lnTo>
                <a:lnTo>
                  <a:pt x="1543050" y="38100"/>
                </a:lnTo>
                <a:close/>
              </a:path>
            </a:pathLst>
          </a:custGeom>
          <a:solidFill>
            <a:srgbClr val="67776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9609 0.3148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1574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13099 0.5592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2796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04831 0.4944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2472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01185 0.416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2081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3776 0.3222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61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0625 0.2370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185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07005 0.503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251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9427 0.2555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1277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0.08437 0.3729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0.05547 -0.17407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8704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00937 -0.34167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17083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17982 -0.4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11731 -0.18565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2" y="-9282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0.04557 -0.10787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1" grpId="0" animBg="1"/>
      <p:bldP spid="32" grpId="0" animBg="1"/>
      <p:bldP spid="14" grpId="0"/>
      <p:bldP spid="37" grpId="0"/>
      <p:bldP spid="39" grpId="0"/>
      <p:bldP spid="115" grpId="0" animBg="1"/>
      <p:bldP spid="115" grpId="1" animBg="1"/>
      <p:bldP spid="116" grpId="0" animBg="1"/>
      <p:bldP spid="116" grpId="1" animBg="1"/>
      <p:bldP spid="116" grpId="2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2" grpId="0" animBg="1"/>
      <p:bldP spid="122" grpId="1" animBg="1"/>
      <p:bldP spid="166" grpId="0" animBg="1"/>
      <p:bldP spid="184" grpId="0"/>
      <p:bldP spid="105" grpId="0" animBg="1"/>
      <p:bldP spid="105" grpId="1" animBg="1"/>
      <p:bldP spid="113" grpId="0" animBg="1"/>
      <p:bldP spid="113" grpId="1" animBg="1"/>
      <p:bldP spid="36" grpId="0"/>
      <p:bldP spid="125" grpId="0"/>
      <p:bldP spid="20" grpId="0" animBg="1"/>
      <p:bldP spid="20" grpId="1" animBg="1"/>
      <p:bldP spid="20" grpId="2" animBg="1"/>
      <p:bldP spid="23" grpId="0" animBg="1"/>
      <p:bldP spid="23" grpId="1" animBg="1"/>
      <p:bldP spid="1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73" y="1575463"/>
            <a:ext cx="5694517" cy="4056410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Four initial context types were chosen:</a:t>
            </a:r>
          </a:p>
          <a:p>
            <a:pPr marL="788670" lvl="1" indent="-514350">
              <a:buFont typeface="+mj-lt"/>
              <a:buAutoNum type="romanUcPeriod"/>
            </a:pPr>
            <a:r>
              <a:rPr lang="en-US" dirty="0" smtClean="0"/>
              <a:t>Observer Position</a:t>
            </a:r>
          </a:p>
          <a:p>
            <a:pPr marL="788670" lvl="1" indent="-514350">
              <a:buFont typeface="+mj-lt"/>
              <a:buAutoNum type="romanUcPeriod"/>
            </a:pPr>
            <a:r>
              <a:rPr lang="en-US" dirty="0" smtClean="0"/>
              <a:t>Bounding Boxes </a:t>
            </a:r>
          </a:p>
          <a:p>
            <a:pPr marL="788670" lvl="1" indent="-514350">
              <a:buFont typeface="+mj-lt"/>
              <a:buAutoNum type="romanUcPeriod"/>
            </a:pPr>
            <a:r>
              <a:rPr lang="en-US" dirty="0" smtClean="0"/>
              <a:t>Viewpoint</a:t>
            </a:r>
          </a:p>
          <a:p>
            <a:pPr marL="788670" lvl="1" indent="-514350">
              <a:buFont typeface="+mj-lt"/>
              <a:buAutoNum type="romanUcPeriod"/>
            </a:pPr>
            <a:r>
              <a:rPr lang="en-US" dirty="0" smtClean="0"/>
              <a:t>Latency</a:t>
            </a:r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5" name="Right Brace 4"/>
          <p:cNvSpPr/>
          <p:nvPr/>
        </p:nvSpPr>
        <p:spPr>
          <a:xfrm>
            <a:off x="3821987" y="2948683"/>
            <a:ext cx="308225" cy="955497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/>
          <p:cNvSpPr/>
          <p:nvPr/>
        </p:nvSpPr>
        <p:spPr>
          <a:xfrm>
            <a:off x="3821987" y="3955643"/>
            <a:ext cx="308225" cy="338955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407613" y="32417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attributes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407612" y="394045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 attribute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9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Observer Position 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Peers send their current position to the </a:t>
            </a:r>
            <a:r>
              <a:rPr lang="en-US" dirty="0" err="1" smtClean="0"/>
              <a:t>microserver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rioritization of peers according to the distance away from peer </a:t>
            </a:r>
          </a:p>
          <a:p>
            <a:pPr lvl="1"/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763" y="1673225"/>
            <a:ext cx="4746473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Bounding Box Context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892173"/>
            <a:ext cx="5384800" cy="3670427"/>
          </a:xfrm>
        </p:spPr>
        <p:txBody>
          <a:bodyPr>
            <a:normAutofit/>
          </a:bodyPr>
          <a:lstStyle/>
          <a:p>
            <a:r>
              <a:rPr lang="en-US" dirty="0" smtClean="0"/>
              <a:t>Preprocessing the scene to create a bounding box representation</a:t>
            </a:r>
          </a:p>
          <a:p>
            <a:pPr lvl="1"/>
            <a:r>
              <a:rPr lang="en-US" dirty="0" smtClean="0"/>
              <a:t>Coarser grained version of the position context</a:t>
            </a:r>
          </a:p>
          <a:p>
            <a:r>
              <a:rPr lang="en-US" dirty="0" smtClean="0"/>
              <a:t>Peers found in </a:t>
            </a:r>
            <a:r>
              <a:rPr lang="en-GB" dirty="0" smtClean="0"/>
              <a:t>neighbouring</a:t>
            </a:r>
            <a:r>
              <a:rPr lang="en-US" dirty="0" smtClean="0"/>
              <a:t> bounding boxes are preferred over distant ones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8805" y="1524000"/>
            <a:ext cx="4203595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View </a:t>
            </a:r>
            <a:r>
              <a:rPr lang="en-US" dirty="0"/>
              <a:t>Point Context 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Peers found in the vicinity might still not exchange useful computations </a:t>
            </a:r>
          </a:p>
          <a:p>
            <a:r>
              <a:rPr lang="en-US" dirty="0" smtClean="0"/>
              <a:t>Peers are prioritized according to the intersection of viewing frusta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7712" y="2444950"/>
            <a:ext cx="4924575" cy="31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Latency Context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2302497"/>
            <a:ext cx="5384800" cy="3228848"/>
          </a:xfrm>
        </p:spPr>
        <p:txBody>
          <a:bodyPr/>
          <a:lstStyle/>
          <a:p>
            <a:r>
              <a:rPr lang="en-US" dirty="0" smtClean="0"/>
              <a:t>Latency may be an indicator of traffic/hops between peers</a:t>
            </a:r>
          </a:p>
          <a:p>
            <a:r>
              <a:rPr lang="en-US" dirty="0" smtClean="0"/>
              <a:t>Peers send the latency to a context server </a:t>
            </a:r>
            <a:endParaRPr lang="en-GB" dirty="0" smtClean="0"/>
          </a:p>
          <a:p>
            <a:r>
              <a:rPr lang="en-US" dirty="0" smtClean="0"/>
              <a:t>Peers prioritise neighbours with lower latency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37131"/>
            <a:ext cx="5384800" cy="35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Prioritisation</a:t>
            </a:r>
            <a:r>
              <a:rPr lang="en-US" dirty="0" smtClean="0"/>
              <a:t> of Neighbours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</a:t>
            </a:r>
            <a:r>
              <a:rPr lang="en-US" dirty="0" smtClean="0"/>
              <a:t>ontext updates determine peer importance in the neighbor cache</a:t>
            </a:r>
          </a:p>
          <a:p>
            <a:pPr lvl="1"/>
            <a:r>
              <a:rPr lang="en-US" b="1" dirty="0" smtClean="0"/>
              <a:t>Only intersecting peers</a:t>
            </a:r>
            <a:r>
              <a:rPr lang="en-US" dirty="0" smtClean="0"/>
              <a:t> are updated</a:t>
            </a:r>
          </a:p>
          <a:p>
            <a:r>
              <a:rPr lang="en-US" dirty="0" smtClean="0"/>
              <a:t>The overall weighting of a peer is modified with every update</a:t>
            </a:r>
          </a:p>
          <a:p>
            <a:pPr lvl="1"/>
            <a:r>
              <a:rPr lang="en-US" dirty="0" smtClean="0"/>
              <a:t>Differential updates </a:t>
            </a:r>
          </a:p>
          <a:p>
            <a:pPr lvl="1"/>
            <a:r>
              <a:rPr lang="en-US" dirty="0" smtClean="0"/>
              <a:t>PDF function updated accordingly</a:t>
            </a:r>
          </a:p>
        </p:txBody>
      </p:sp>
    </p:spTree>
    <p:extLst>
      <p:ext uri="{BB962C8B-B14F-4D97-AF65-F5344CB8AC3E}">
        <p14:creationId xmlns:p14="http://schemas.microsoft.com/office/powerpoint/2010/main" val="42636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852" y="2075548"/>
            <a:ext cx="5429251" cy="3228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3163330"/>
            <a:ext cx="54292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Tested different context combinations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Experiments: 16 simultaneous peers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the two-level irradiance caching (2PIC)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6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GB" b="1" i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 smtClean="0"/>
              <a:t>No performance penalties </a:t>
            </a:r>
          </a:p>
          <a:p>
            <a:pPr marL="560070" lvl="1" indent="-285750"/>
            <a:r>
              <a:rPr lang="en-US" dirty="0" smtClean="0"/>
              <a:t>Same two-fold improvement as context-less systems </a:t>
            </a:r>
          </a:p>
          <a:p>
            <a:pPr marL="560070" lvl="1" indent="-285750"/>
            <a:r>
              <a:rPr lang="en-US" dirty="0" smtClean="0"/>
              <a:t>Performance improvement rather shifted to specific peers</a:t>
            </a:r>
          </a:p>
          <a:p>
            <a:pPr marL="560070" lvl="1" indent="-285750"/>
            <a:endParaRPr lang="en-US" dirty="0" smtClean="0"/>
          </a:p>
          <a:p>
            <a:pPr marL="285750" indent="-285750"/>
            <a:r>
              <a:rPr lang="en-US" dirty="0" smtClean="0"/>
              <a:t>Results </a:t>
            </a:r>
            <a:r>
              <a:rPr lang="en-US" dirty="0"/>
              <a:t>suggest that spatial contexts (position and bounding box contexts) </a:t>
            </a:r>
            <a:r>
              <a:rPr lang="en-US" dirty="0" smtClean="0"/>
              <a:t>were </a:t>
            </a:r>
            <a:r>
              <a:rPr lang="en-US" dirty="0"/>
              <a:t>more effective </a:t>
            </a:r>
          </a:p>
          <a:p>
            <a:pPr marL="742950" lvl="1" indent="-285750"/>
            <a:r>
              <a:rPr lang="en-US" dirty="0"/>
              <a:t>Position suggests that it provided </a:t>
            </a:r>
            <a:r>
              <a:rPr lang="en-US" dirty="0" smtClean="0"/>
              <a:t>timely updates</a:t>
            </a:r>
            <a:endParaRPr lang="en-US" dirty="0"/>
          </a:p>
          <a:p>
            <a:pPr marL="742950" lvl="1" indent="-285750"/>
            <a:r>
              <a:rPr lang="en-US" dirty="0"/>
              <a:t>Bounding box </a:t>
            </a:r>
            <a:r>
              <a:rPr lang="en-US" dirty="0" smtClean="0"/>
              <a:t>prioritization not granular enough</a:t>
            </a:r>
          </a:p>
          <a:p>
            <a:pPr marL="1017270" lvl="2" indent="-285750"/>
            <a:r>
              <a:rPr lang="en-US" dirty="0" smtClean="0"/>
              <a:t>Possibly excessive coverage </a:t>
            </a:r>
            <a:endParaRPr lang="en-US" dirty="0"/>
          </a:p>
          <a:p>
            <a:pPr marL="742950" lvl="1" indent="-285750"/>
            <a:r>
              <a:rPr lang="en-US" dirty="0"/>
              <a:t>Combination of </a:t>
            </a:r>
            <a:r>
              <a:rPr lang="en-US" dirty="0" smtClean="0"/>
              <a:t>both balanced the benefits of position context</a:t>
            </a:r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Context: Position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626" y="1745269"/>
            <a:ext cx="5311374" cy="364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1" y="1745269"/>
            <a:ext cx="4968240" cy="35331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89799" y="3424502"/>
            <a:ext cx="480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ocal </a:t>
            </a:r>
            <a:r>
              <a:rPr lang="en-US" b="1" dirty="0"/>
              <a:t>S</a:t>
            </a:r>
            <a:r>
              <a:rPr lang="en-US" b="1" dirty="0" smtClean="0"/>
              <a:t>amples and Used </a:t>
            </a:r>
            <a:r>
              <a:rPr lang="en-US" b="1" dirty="0"/>
              <a:t>N</a:t>
            </a:r>
            <a:r>
              <a:rPr lang="en-US" b="1" dirty="0" smtClean="0"/>
              <a:t>etwork Sample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437082" y="5509671"/>
            <a:ext cx="183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Peer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45660" y="546103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694518" y="267210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endered </a:t>
            </a:r>
            <a:r>
              <a:rPr lang="en-US" b="1" dirty="0"/>
              <a:t>F</a:t>
            </a:r>
            <a:r>
              <a:rPr lang="en-US" b="1" dirty="0" smtClean="0"/>
              <a:t>rames </a:t>
            </a:r>
          </a:p>
        </p:txBody>
      </p:sp>
    </p:spTree>
    <p:extLst>
      <p:ext uri="{BB962C8B-B14F-4D97-AF65-F5344CB8AC3E}">
        <p14:creationId xmlns:p14="http://schemas.microsoft.com/office/powerpoint/2010/main" val="31672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Lighting Component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7130120" y="4270684"/>
            <a:ext cx="1613042" cy="156167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arallelogram 30"/>
          <p:cNvSpPr/>
          <p:nvPr/>
        </p:nvSpPr>
        <p:spPr>
          <a:xfrm>
            <a:off x="1058238" y="1797978"/>
            <a:ext cx="8182581" cy="4325420"/>
          </a:xfrm>
          <a:prstGeom prst="parallelogram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utoShape 2" descr="Image result for small bulb vector image"/>
          <p:cNvSpPr>
            <a:spLocks noChangeAspect="1" noChangeArrowheads="1"/>
          </p:cNvSpPr>
          <p:nvPr/>
        </p:nvSpPr>
        <p:spPr bwMode="auto">
          <a:xfrm>
            <a:off x="155575" y="-2857500"/>
            <a:ext cx="460057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5" name="Group 34"/>
          <p:cNvGrpSpPr/>
          <p:nvPr/>
        </p:nvGrpSpPr>
        <p:grpSpPr>
          <a:xfrm flipH="1" flipV="1">
            <a:off x="6691756" y="1932860"/>
            <a:ext cx="438364" cy="621372"/>
            <a:chOff x="5114925" y="2076450"/>
            <a:chExt cx="1962150" cy="309005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4925" y="2076450"/>
              <a:ext cx="1962150" cy="27051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762" y="4756934"/>
              <a:ext cx="752475" cy="409575"/>
            </a:xfrm>
            <a:prstGeom prst="rect">
              <a:avLst/>
            </a:prstGeom>
          </p:spPr>
        </p:pic>
      </p:grpSp>
      <p:cxnSp>
        <p:nvCxnSpPr>
          <p:cNvPr id="38" name="Straight Arrow Connector 37"/>
          <p:cNvCxnSpPr>
            <a:stCxn id="36" idx="1"/>
          </p:cNvCxnSpPr>
          <p:nvPr/>
        </p:nvCxnSpPr>
        <p:spPr>
          <a:xfrm>
            <a:off x="2033194" y="3931857"/>
            <a:ext cx="5096926" cy="98304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3" idx="0"/>
          </p:cNvCxnSpPr>
          <p:nvPr/>
        </p:nvCxnSpPr>
        <p:spPr>
          <a:xfrm flipH="1" flipV="1">
            <a:off x="6910938" y="2554232"/>
            <a:ext cx="219182" cy="23606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541598" y="1797978"/>
            <a:ext cx="2211261" cy="4325420"/>
            <a:chOff x="8845806" y="2010270"/>
            <a:chExt cx="2429516" cy="3949466"/>
          </a:xfrm>
        </p:grpSpPr>
        <p:sp>
          <p:nvSpPr>
            <p:cNvPr id="48" name="Right Brace 47"/>
            <p:cNvSpPr/>
            <p:nvPr/>
          </p:nvSpPr>
          <p:spPr>
            <a:xfrm>
              <a:off x="8845806" y="2010270"/>
              <a:ext cx="439840" cy="3949466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81656" y="3634359"/>
              <a:ext cx="1893666" cy="590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Direct Lighting </a:t>
              </a:r>
            </a:p>
            <a:p>
              <a:pPr algn="ctr"/>
              <a:r>
                <a:rPr lang="en-US" dirty="0" smtClean="0"/>
                <a:t>Computation</a:t>
              </a:r>
              <a:endParaRPr lang="en-GB" dirty="0"/>
            </a:p>
          </p:txBody>
        </p:sp>
      </p:grpSp>
      <p:sp>
        <p:nvSpPr>
          <p:cNvPr id="51" name="TextBox 50"/>
          <p:cNvSpPr txBox="1"/>
          <p:nvPr/>
        </p:nvSpPr>
        <p:spPr>
          <a:xfrm rot="629413">
            <a:off x="3535303" y="40413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Ray cast from camera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994993" y="272711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ray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1801355" y="4930001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plane </a:t>
            </a:r>
            <a:endParaRPr lang="en-GB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59017" y="3593029"/>
            <a:ext cx="674177" cy="677655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32" idx="2"/>
          </p:cNvCxnSpPr>
          <p:nvPr/>
        </p:nvCxnSpPr>
        <p:spPr>
          <a:xfrm flipH="1">
            <a:off x="2455862" y="3095625"/>
            <a:ext cx="1" cy="172380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23" r="3510"/>
          <a:stretch/>
        </p:blipFill>
        <p:spPr>
          <a:xfrm>
            <a:off x="3168000" y="1867208"/>
            <a:ext cx="2196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9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51" grpId="0"/>
      <p:bldP spid="53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Bounding Box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75" y="1717425"/>
            <a:ext cx="5139169" cy="3623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83" y="1716693"/>
            <a:ext cx="4916458" cy="353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889799" y="3424502"/>
            <a:ext cx="480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ocal </a:t>
            </a:r>
            <a:r>
              <a:rPr lang="en-US" b="1" dirty="0"/>
              <a:t>S</a:t>
            </a:r>
            <a:r>
              <a:rPr lang="en-US" b="1" dirty="0" smtClean="0"/>
              <a:t>amples and Used </a:t>
            </a:r>
            <a:r>
              <a:rPr lang="en-US" b="1" dirty="0"/>
              <a:t>N</a:t>
            </a:r>
            <a:r>
              <a:rPr lang="en-US" b="1" dirty="0" smtClean="0"/>
              <a:t>etwork Sample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437082" y="5509671"/>
            <a:ext cx="183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Peer number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5660" y="546103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694518" y="267210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endered </a:t>
            </a:r>
            <a:r>
              <a:rPr lang="en-US" b="1" dirty="0"/>
              <a:t>F</a:t>
            </a:r>
            <a:r>
              <a:rPr lang="en-US" b="1" dirty="0" smtClean="0"/>
              <a:t>rames </a:t>
            </a:r>
          </a:p>
        </p:txBody>
      </p:sp>
    </p:spTree>
    <p:extLst>
      <p:ext uri="{BB962C8B-B14F-4D97-AF65-F5344CB8AC3E}">
        <p14:creationId xmlns:p14="http://schemas.microsoft.com/office/powerpoint/2010/main" val="8907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</a:t>
            </a:r>
            <a:r>
              <a:rPr lang="en-US" dirty="0" smtClean="0"/>
              <a:t>Viewpoint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903" y="1757303"/>
            <a:ext cx="5252304" cy="3703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1" y="1757302"/>
            <a:ext cx="5189450" cy="3703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89799" y="3424502"/>
            <a:ext cx="480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ocal </a:t>
            </a:r>
            <a:r>
              <a:rPr lang="en-US" b="1" dirty="0"/>
              <a:t>S</a:t>
            </a:r>
            <a:r>
              <a:rPr lang="en-US" b="1" dirty="0" smtClean="0"/>
              <a:t>amples and Used </a:t>
            </a:r>
            <a:r>
              <a:rPr lang="en-US" b="1" dirty="0"/>
              <a:t>N</a:t>
            </a:r>
            <a:r>
              <a:rPr lang="en-US" b="1" dirty="0" smtClean="0"/>
              <a:t>etwork Sample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437082" y="5509671"/>
            <a:ext cx="183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Peer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45660" y="546103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694518" y="267210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endered </a:t>
            </a:r>
            <a:r>
              <a:rPr lang="en-US" b="1" dirty="0"/>
              <a:t>F</a:t>
            </a:r>
            <a:r>
              <a:rPr lang="en-US" b="1" dirty="0" smtClean="0"/>
              <a:t>rames </a:t>
            </a:r>
          </a:p>
        </p:txBody>
      </p:sp>
    </p:spTree>
    <p:extLst>
      <p:ext uri="{BB962C8B-B14F-4D97-AF65-F5344CB8AC3E}">
        <p14:creationId xmlns:p14="http://schemas.microsoft.com/office/powerpoint/2010/main" val="31880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Caches Growth 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1596"/>
            <a:ext cx="5301869" cy="3648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80" y="1861595"/>
            <a:ext cx="5272705" cy="3648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247648" y="3270098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eceived Network  </a:t>
            </a:r>
            <a:r>
              <a:rPr lang="en-US" b="1" dirty="0"/>
              <a:t>S</a:t>
            </a:r>
            <a:r>
              <a:rPr lang="en-US" b="1" dirty="0" smtClean="0"/>
              <a:t>amples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87337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40735" y="550967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(s)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347622" y="3270098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eceived Network  </a:t>
            </a:r>
            <a:r>
              <a:rPr lang="en-US" b="1" dirty="0"/>
              <a:t>S</a:t>
            </a:r>
            <a:r>
              <a:rPr lang="en-US" b="1" dirty="0" smtClean="0"/>
              <a:t>amples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03478" y="6319617"/>
            <a:ext cx="718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Received network samples: Position (left) and Viewpoint (right)</a:t>
            </a:r>
          </a:p>
        </p:txBody>
      </p:sp>
    </p:spTree>
    <p:extLst>
      <p:ext uri="{BB962C8B-B14F-4D97-AF65-F5344CB8AC3E}">
        <p14:creationId xmlns:p14="http://schemas.microsoft.com/office/powerpoint/2010/main" val="13809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78300"/>
          </a:xfrm>
        </p:spPr>
        <p:txBody>
          <a:bodyPr anchor="ctr"/>
          <a:lstStyle/>
          <a:p>
            <a:r>
              <a:rPr lang="en-US" dirty="0"/>
              <a:t>All contexts were given equal </a:t>
            </a:r>
            <a:r>
              <a:rPr lang="en-US" dirty="0" smtClean="0"/>
              <a:t>weighting</a:t>
            </a:r>
          </a:p>
          <a:p>
            <a:r>
              <a:rPr lang="en-US" dirty="0" smtClean="0"/>
              <a:t>Microservers migrate subscribers despite no logical necessity</a:t>
            </a:r>
          </a:p>
          <a:p>
            <a:pPr lvl="1"/>
            <a:r>
              <a:rPr lang="en-US" dirty="0" smtClean="0"/>
              <a:t>Established </a:t>
            </a:r>
            <a:r>
              <a:rPr lang="en-US" dirty="0" err="1" smtClean="0"/>
              <a:t>microserver</a:t>
            </a:r>
            <a:r>
              <a:rPr lang="en-US" dirty="0" smtClean="0"/>
              <a:t> loses tie breaker to a new </a:t>
            </a:r>
            <a:r>
              <a:rPr lang="en-US" dirty="0" err="1" smtClean="0"/>
              <a:t>microserver</a:t>
            </a:r>
            <a:r>
              <a:rPr lang="en-US" dirty="0" smtClean="0"/>
              <a:t> instance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09480" y="60984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</a:p>
        </p:txBody>
      </p:sp>
      <p:sp>
        <p:nvSpPr>
          <p:cNvPr id="196" name="TextShape 2"/>
          <p:cNvSpPr txBox="1"/>
          <p:nvPr/>
        </p:nvSpPr>
        <p:spPr>
          <a:xfrm>
            <a:off x="609480" y="1600200"/>
            <a:ext cx="10972440" cy="4876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60">
              <a:buClr>
                <a:srgbClr val="93A299"/>
              </a:buClr>
              <a:buSzPct val="85000"/>
            </a:pPr>
            <a:r>
              <a:rPr lang="en-US" sz="2400" spc="-1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</a:t>
            </a: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improved metric for the analysis of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 (incl. HDR-VDP2 metric)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GPU-friendly implementation of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Generalization of the 2PIC technique for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 prone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over-saturation of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caches (not restricted to rendering techniques)</a:t>
            </a: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93A299"/>
              </a:buClr>
              <a:buSzPct val="85000"/>
            </a:pPr>
            <a:r>
              <a:rPr lang="en-US" sz="2400" spc="-1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CAP2P</a:t>
            </a:r>
          </a:p>
          <a:p>
            <a:pPr marL="182880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Analysis on the frequency of updates</a:t>
            </a:r>
          </a:p>
          <a:p>
            <a:pPr marL="182880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context weighting </a:t>
            </a:r>
          </a:p>
          <a:p>
            <a:pPr marL="182880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 clock-based tie breakers</a:t>
            </a:r>
            <a:endParaRPr lang="en-US" sz="2400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93A299"/>
              </a:buClr>
              <a:buSzPct val="85000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540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Corollary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23999"/>
            <a:ext cx="11349519" cy="469186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An efficient rendering engine is a must for GI algorithms 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 good test bench is a must for P2P systems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Azure and such cloud services are not a good option for running P2P experiments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Updates to the cloud platform may ruin the test bench (test bench was set 3 times)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Costly 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Deployment and Peer management software is really important for carrying out tests that involve multiple computing units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8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5571" y="543794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dirty="0"/>
          </a:p>
        </p:txBody>
      </p:sp>
      <p:sp>
        <p:nvSpPr>
          <p:cNvPr id="198" name="TextShape 2"/>
          <p:cNvSpPr txBox="1"/>
          <p:nvPr/>
        </p:nvSpPr>
        <p:spPr>
          <a:xfrm>
            <a:off x="505211" y="1956759"/>
            <a:ext cx="10972440" cy="52967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2PIC mitigates over-saturation </a:t>
            </a:r>
            <a:endParaRPr lang="en-US" dirty="0"/>
          </a:p>
          <a:p>
            <a:pPr marL="640080" lvl="1" indent="-182520"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Two-fold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speed-up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achieved for both 8 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16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peers</a:t>
            </a:r>
            <a:endParaRPr dirty="0"/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trike="noStrike" spc="-1" dirty="0" err="1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Amortisation</a:t>
            </a:r>
            <a:r>
              <a:rPr lang="en-US" sz="24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through collaboration provides two-fold speed-up and eliminates scalability bottlenecks of traditional </a:t>
            </a:r>
            <a:r>
              <a:rPr lang="en-US" sz="24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cache IC</a:t>
            </a: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</a:endParaRP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novel fully decentralized, anonymous publisher/subscriber overlay for improved data </a:t>
            </a:r>
            <a:r>
              <a:rPr lang="en-US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dissemination</a:t>
            </a: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r>
              <a:rPr lang="en-US" sz="2400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Results </a:t>
            </a:r>
            <a:r>
              <a:rPr lang="en-US" sz="2400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suggest that the spatial contexts delivered computations that were required by the peers</a:t>
            </a: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lang="en-US" sz="24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</a:pPr>
            <a:endParaRPr dirty="0" smtClean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5256" y="3925988"/>
            <a:ext cx="10972800" cy="206521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3280" indent="-182520">
              <a:buClr>
                <a:srgbClr val="93A299"/>
              </a:buClr>
              <a:buFont typeface="Arial"/>
              <a:buChar char="•"/>
            </a:pPr>
            <a:endParaRPr lang="en-US" spc="-1" dirty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812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7073900" cy="4152900"/>
          </a:xfrm>
        </p:spPr>
        <p:txBody>
          <a:bodyPr>
            <a:normAutofit/>
          </a:bodyPr>
          <a:lstStyle/>
          <a:p>
            <a:r>
              <a:rPr lang="en-US" dirty="0" smtClean="0"/>
              <a:t>Cinematography and animated movie industry</a:t>
            </a:r>
          </a:p>
          <a:p>
            <a:pPr lvl="1"/>
            <a:r>
              <a:rPr lang="en-US" dirty="0" smtClean="0"/>
              <a:t>Shrek was wholly rendered using the Irradiance Cache </a:t>
            </a:r>
          </a:p>
          <a:p>
            <a:pPr lvl="1"/>
            <a:r>
              <a:rPr lang="en-US" dirty="0" smtClean="0"/>
              <a:t>Improving rendering times</a:t>
            </a:r>
          </a:p>
          <a:p>
            <a:r>
              <a:rPr lang="en-US" dirty="0" smtClean="0"/>
              <a:t>Collaborative simulations and visualizations</a:t>
            </a:r>
            <a:endParaRPr lang="en-US" dirty="0"/>
          </a:p>
          <a:p>
            <a:r>
              <a:rPr lang="en-US" dirty="0" smtClean="0"/>
              <a:t>Gaming industry</a:t>
            </a:r>
          </a:p>
          <a:p>
            <a:pPr lvl="1"/>
            <a:r>
              <a:rPr lang="en-US" dirty="0" smtClean="0"/>
              <a:t>Make diffuse GI viable for gaming (e.g. The Witness)</a:t>
            </a:r>
          </a:p>
          <a:p>
            <a:r>
              <a:rPr lang="en-US" dirty="0" smtClean="0"/>
              <a:t>Application to scenarios where cache sharing is required to be efficient (e.g. Distributed DBs)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GB" dirty="0"/>
          </a:p>
        </p:txBody>
      </p:sp>
      <p:pic>
        <p:nvPicPr>
          <p:cNvPr id="2054" name="Picture 6" descr="Image result for shrek irradiance ca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67" y="631824"/>
            <a:ext cx="2338418" cy="33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079874"/>
            <a:ext cx="4552951" cy="25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42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en-GB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9274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Running collaboration tests required the following work:</a:t>
            </a:r>
          </a:p>
          <a:p>
            <a:pPr lvl="1"/>
            <a:r>
              <a:rPr lang="en-US" dirty="0" smtClean="0"/>
              <a:t>Starting 17VMs on the cloud </a:t>
            </a:r>
          </a:p>
          <a:p>
            <a:pPr lvl="2"/>
            <a:r>
              <a:rPr lang="en-US" dirty="0" smtClean="0"/>
              <a:t>VMs could not be left always on since that would incur extra fees</a:t>
            </a:r>
          </a:p>
          <a:p>
            <a:pPr lvl="1"/>
            <a:r>
              <a:rPr lang="en-US" dirty="0" smtClean="0"/>
              <a:t>Preparation, boot up of PMS and logging system</a:t>
            </a:r>
          </a:p>
          <a:p>
            <a:pPr lvl="1"/>
            <a:r>
              <a:rPr lang="en-US" dirty="0" smtClean="0"/>
              <a:t>Linking 16 VMs to the PMS system</a:t>
            </a:r>
          </a:p>
          <a:p>
            <a:pPr lvl="1"/>
            <a:r>
              <a:rPr lang="en-US" dirty="0" smtClean="0"/>
              <a:t>Execute Test</a:t>
            </a:r>
          </a:p>
          <a:p>
            <a:pPr lvl="2"/>
            <a:r>
              <a:rPr lang="en-US" dirty="0" smtClean="0"/>
              <a:t>Each test run could take to a maximum of 3.5 hours</a:t>
            </a:r>
          </a:p>
          <a:p>
            <a:pPr lvl="3"/>
            <a:r>
              <a:rPr lang="en-US" dirty="0" smtClean="0"/>
              <a:t>Excluding runs that were deemed not fit for statistical analysis because of a crashing collaborator</a:t>
            </a:r>
          </a:p>
          <a:p>
            <a:pPr lvl="2"/>
            <a:r>
              <a:rPr lang="en-US" dirty="0" smtClean="0"/>
              <a:t>Runs had to be repeated for experimental accuracy</a:t>
            </a:r>
          </a:p>
          <a:p>
            <a:pPr lvl="2"/>
            <a:r>
              <a:rPr lang="en-US" dirty="0" smtClean="0"/>
              <a:t>160 hours (Phases 1 and 2)</a:t>
            </a:r>
          </a:p>
          <a:p>
            <a:r>
              <a:rPr lang="en-US" dirty="0" smtClean="0"/>
              <a:t>Quality tests </a:t>
            </a:r>
          </a:p>
          <a:p>
            <a:pPr lvl="1"/>
            <a:r>
              <a:rPr lang="en-US" dirty="0" smtClean="0"/>
              <a:t>7 different scenes were chosen</a:t>
            </a:r>
          </a:p>
          <a:p>
            <a:pPr lvl="1"/>
            <a:r>
              <a:rPr lang="en-US" dirty="0" smtClean="0"/>
              <a:t>Each scene required a total of 18 different renders</a:t>
            </a:r>
          </a:p>
          <a:p>
            <a:pPr lvl="1"/>
            <a:r>
              <a:rPr lang="en-US" dirty="0" smtClean="0"/>
              <a:t>Complex scenes required a total of 20 minutes to render a single image</a:t>
            </a:r>
          </a:p>
          <a:p>
            <a:pPr marL="54864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43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 rot="16636986">
            <a:off x="6535293" y="4358054"/>
            <a:ext cx="1161826" cy="1159286"/>
            <a:chOff x="5209996" y="5543755"/>
            <a:chExt cx="1161826" cy="1159286"/>
          </a:xfrm>
        </p:grpSpPr>
        <p:sp>
          <p:nvSpPr>
            <p:cNvPr id="108" name="Pie 107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108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 rot="7737156">
            <a:off x="2163754" y="1885887"/>
            <a:ext cx="1161826" cy="1159286"/>
            <a:chOff x="5209996" y="5543755"/>
            <a:chExt cx="1161826" cy="1159286"/>
          </a:xfrm>
        </p:grpSpPr>
        <p:sp>
          <p:nvSpPr>
            <p:cNvPr id="234" name="Pie 233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endCxn id="234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2771062" y="5537567"/>
            <a:ext cx="1161826" cy="1159286"/>
            <a:chOff x="5209996" y="5543755"/>
            <a:chExt cx="1161826" cy="1159286"/>
          </a:xfrm>
        </p:grpSpPr>
        <p:sp>
          <p:nvSpPr>
            <p:cNvPr id="213" name="Pie 212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endCxn id="213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3573426" y="1232219"/>
            <a:ext cx="1161826" cy="1159286"/>
            <a:chOff x="5209996" y="5543755"/>
            <a:chExt cx="1161826" cy="1159286"/>
          </a:xfrm>
        </p:grpSpPr>
        <p:sp>
          <p:nvSpPr>
            <p:cNvPr id="17" name="Pie 16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7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32041" y="5543755"/>
            <a:ext cx="1161826" cy="1159286"/>
            <a:chOff x="5209996" y="5543755"/>
            <a:chExt cx="1161826" cy="1159286"/>
          </a:xfrm>
        </p:grpSpPr>
        <p:sp>
          <p:nvSpPr>
            <p:cNvPr id="28" name="Pie 27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8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 smtClean="0"/>
              <a:t>Indirect Lighting Component</a:t>
            </a:r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7130120" y="4270684"/>
            <a:ext cx="1613042" cy="156167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arallelogram 39"/>
          <p:cNvSpPr/>
          <p:nvPr/>
        </p:nvSpPr>
        <p:spPr>
          <a:xfrm>
            <a:off x="1058238" y="1797978"/>
            <a:ext cx="8182581" cy="4325420"/>
          </a:xfrm>
          <a:prstGeom prst="parallelogram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utoShape 2" descr="Image result for small bulb vector image"/>
          <p:cNvSpPr>
            <a:spLocks noChangeAspect="1" noChangeArrowheads="1"/>
          </p:cNvSpPr>
          <p:nvPr/>
        </p:nvSpPr>
        <p:spPr bwMode="auto">
          <a:xfrm>
            <a:off x="155575" y="-2857500"/>
            <a:ext cx="460057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2" name="Group 41"/>
          <p:cNvGrpSpPr/>
          <p:nvPr/>
        </p:nvGrpSpPr>
        <p:grpSpPr>
          <a:xfrm flipH="1" flipV="1">
            <a:off x="6722190" y="1911502"/>
            <a:ext cx="438364" cy="621372"/>
            <a:chOff x="5114925" y="2076450"/>
            <a:chExt cx="1962150" cy="309005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4925" y="2076450"/>
              <a:ext cx="1962150" cy="27051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762" y="4756934"/>
              <a:ext cx="752475" cy="409575"/>
            </a:xfrm>
            <a:prstGeom prst="rect">
              <a:avLst/>
            </a:prstGeom>
          </p:spPr>
        </p:pic>
      </p:grpSp>
      <p:cxnSp>
        <p:nvCxnSpPr>
          <p:cNvPr id="45" name="Straight Arrow Connector 44"/>
          <p:cNvCxnSpPr>
            <a:stCxn id="70" idx="1"/>
          </p:cNvCxnSpPr>
          <p:nvPr/>
        </p:nvCxnSpPr>
        <p:spPr>
          <a:xfrm>
            <a:off x="2033194" y="3931857"/>
            <a:ext cx="5096926" cy="98304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801355" y="4041300"/>
            <a:ext cx="4175642" cy="1258033"/>
            <a:chOff x="1801355" y="4041300"/>
            <a:chExt cx="4175642" cy="1258033"/>
          </a:xfrm>
        </p:grpSpPr>
        <p:sp>
          <p:nvSpPr>
            <p:cNvPr id="53" name="TextBox 52"/>
            <p:cNvSpPr txBox="1"/>
            <p:nvPr/>
          </p:nvSpPr>
          <p:spPr>
            <a:xfrm rot="629413">
              <a:off x="3535303" y="4041300"/>
              <a:ext cx="244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Ray cast from camera</a:t>
              </a:r>
              <a:endParaRPr lang="en-GB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01355" y="4930001"/>
              <a:ext cx="137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View plane </a:t>
              </a:r>
              <a:endParaRPr lang="en-GB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 flipH="1">
            <a:off x="5790909" y="4930001"/>
            <a:ext cx="1339211" cy="11933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149444" y="1797979"/>
            <a:ext cx="1641465" cy="432541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52631" y="1824559"/>
            <a:ext cx="795343" cy="431272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50560" y="2478461"/>
            <a:ext cx="610126" cy="36511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59017" y="3593029"/>
            <a:ext cx="674177" cy="67765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41" idx="2"/>
          </p:cNvCxnSpPr>
          <p:nvPr/>
        </p:nvCxnSpPr>
        <p:spPr>
          <a:xfrm flipH="1">
            <a:off x="2455862" y="3095625"/>
            <a:ext cx="1" cy="172380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43" idx="3"/>
          </p:cNvCxnSpPr>
          <p:nvPr/>
        </p:nvCxnSpPr>
        <p:spPr>
          <a:xfrm flipV="1">
            <a:off x="2771062" y="2260893"/>
            <a:ext cx="3951128" cy="18692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451423" y="1797978"/>
            <a:ext cx="2121690" cy="4325420"/>
            <a:chOff x="8845806" y="2010270"/>
            <a:chExt cx="2514059" cy="3949466"/>
          </a:xfrm>
        </p:grpSpPr>
        <p:sp>
          <p:nvSpPr>
            <p:cNvPr id="74" name="Right Brace 73"/>
            <p:cNvSpPr/>
            <p:nvPr/>
          </p:nvSpPr>
          <p:spPr>
            <a:xfrm>
              <a:off x="8845806" y="2010270"/>
              <a:ext cx="439840" cy="3949466"/>
            </a:xfrm>
            <a:prstGeom prst="rightBrace">
              <a:avLst>
                <a:gd name="adj1" fmla="val 8333"/>
                <a:gd name="adj2" fmla="val 49733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297121" y="3634359"/>
              <a:ext cx="2062744" cy="590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Indirect Lighting </a:t>
              </a:r>
            </a:p>
            <a:p>
              <a:pPr algn="ctr"/>
              <a:r>
                <a:rPr lang="en-US" dirty="0" smtClean="0"/>
                <a:t>Computation</a:t>
              </a:r>
              <a:endParaRPr lang="en-GB" dirty="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756949" y="1956661"/>
            <a:ext cx="1161826" cy="1159286"/>
            <a:chOff x="5209996" y="5543755"/>
            <a:chExt cx="1161826" cy="1159286"/>
          </a:xfrm>
        </p:grpSpPr>
        <p:sp>
          <p:nvSpPr>
            <p:cNvPr id="120" name="Pie 119"/>
            <p:cNvSpPr/>
            <p:nvPr/>
          </p:nvSpPr>
          <p:spPr>
            <a:xfrm rot="5400000">
              <a:off x="5211266" y="5542485"/>
              <a:ext cx="1159286" cy="1161826"/>
            </a:xfrm>
            <a:prstGeom prst="pie">
              <a:avLst>
                <a:gd name="adj1" fmla="val 5407516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 flipV="1">
              <a:off x="5240212" y="6007448"/>
              <a:ext cx="550698" cy="1159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 flipV="1">
              <a:off x="5303520" y="5832356"/>
              <a:ext cx="500119" cy="28485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5420600" y="5701959"/>
              <a:ext cx="370310" cy="4152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20" idx="2"/>
            </p:cNvCxnSpPr>
            <p:nvPr/>
          </p:nvCxnSpPr>
          <p:spPr>
            <a:xfrm flipV="1">
              <a:off x="5786926" y="5543755"/>
              <a:ext cx="3983" cy="566944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5774195" y="5587083"/>
              <a:ext cx="186497" cy="52361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5588000" y="5593593"/>
              <a:ext cx="205292" cy="517107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5790908" y="5650003"/>
              <a:ext cx="314617" cy="460696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5797274" y="5846498"/>
              <a:ext cx="479160" cy="26420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5790907" y="6007448"/>
              <a:ext cx="546203" cy="1032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hemisphere sampl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45" y="2637839"/>
            <a:ext cx="3644710" cy="126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404552">
            <a:off x="2465509" y="1963636"/>
            <a:ext cx="265062" cy="848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>
            <a:off x="8214156" y="2700759"/>
            <a:ext cx="187918" cy="47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1477766" y="1636868"/>
            <a:ext cx="9186994" cy="4641316"/>
            <a:chOff x="1444100" y="2102211"/>
            <a:chExt cx="6660772" cy="32413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4100" y="2102211"/>
              <a:ext cx="3359400" cy="324133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2516" y="2102211"/>
              <a:ext cx="3252356" cy="323694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7640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9" grpId="0" animBg="1"/>
      <p:bldP spid="9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Aware Data Dissemination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1766" y="1681163"/>
            <a:ext cx="5157787" cy="466814"/>
          </a:xfrm>
        </p:spPr>
        <p:txBody>
          <a:bodyPr/>
          <a:lstStyle/>
          <a:p>
            <a:r>
              <a:rPr lang="en-US" dirty="0" smtClean="0"/>
              <a:t>Publisher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Hosts a context</a:t>
            </a:r>
          </a:p>
          <a:p>
            <a:r>
              <a:rPr lang="en-US" dirty="0" smtClean="0"/>
              <a:t>Accepts new subscribers</a:t>
            </a:r>
          </a:p>
          <a:p>
            <a:r>
              <a:rPr lang="en-US" dirty="0" smtClean="0"/>
              <a:t>Received status updates from subscribers</a:t>
            </a:r>
          </a:p>
          <a:p>
            <a:r>
              <a:rPr lang="en-US" dirty="0" smtClean="0"/>
              <a:t>Periodically update subscribers with the latest information</a:t>
            </a:r>
          </a:p>
          <a:p>
            <a:r>
              <a:rPr lang="en-US" dirty="0" smtClean="0"/>
              <a:t>Is decommissioned once no more subscribers left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11817" y="1681166"/>
            <a:ext cx="5183188" cy="3201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Subscriber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Subscribes to </a:t>
            </a:r>
            <a:r>
              <a:rPr lang="en-US" dirty="0" err="1" smtClean="0"/>
              <a:t>microservers</a:t>
            </a:r>
            <a:endParaRPr lang="en-US" dirty="0" smtClean="0"/>
          </a:p>
          <a:p>
            <a:r>
              <a:rPr lang="en-US" dirty="0" smtClean="0"/>
              <a:t>Periodically update publisher with latest information</a:t>
            </a:r>
          </a:p>
          <a:p>
            <a:r>
              <a:rPr lang="en-US" dirty="0" smtClean="0"/>
              <a:t>Listen for updates from all publishers</a:t>
            </a:r>
          </a:p>
          <a:p>
            <a:r>
              <a:rPr lang="en-US" dirty="0" smtClean="0"/>
              <a:t>Receives updates and computes 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9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568384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eighting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929456"/>
              </p:ext>
            </p:extLst>
          </p:nvPr>
        </p:nvGraphicFramePr>
        <p:xfrm>
          <a:off x="1428108" y="1523880"/>
          <a:ext cx="8232301" cy="50183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22861"/>
                <a:gridCol w="936291"/>
                <a:gridCol w="1016545"/>
                <a:gridCol w="653970"/>
                <a:gridCol w="750467"/>
                <a:gridCol w="1016545"/>
                <a:gridCol w="1417811"/>
                <a:gridCol w="1417811"/>
              </a:tblGrid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Single IC Alpha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Local IC Alpha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Global IC alpha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err="1">
                          <a:effectLst/>
                        </a:rPr>
                        <a:t>psnr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Performance 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Weight PSNR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Weight performance 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Overall Weight</a:t>
                      </a:r>
                      <a:endParaRPr lang="en-GB" sz="1000" b="1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0.1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0.5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0.5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41.97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4.6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0.5985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2.085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20.794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42.189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4.56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0.60945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2.061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20.6778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40.22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4.56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2.061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20.284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4.38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0.60875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1.953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19.955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43.19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3.45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0.6595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1.395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16.438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52.81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2.49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0.819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49.96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2.82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0.758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14.312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45.54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2.72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0.777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0.957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13.988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42.189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1.66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0.60945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0.321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6.80835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41.97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1.68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0.5985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0.333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6.8355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1.59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0.60875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0.279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6.59625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0.2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40.22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1.66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0.321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6.513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52.81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-0.135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5.7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43.19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0.6595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5.7285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46.49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0.8245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7.298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0.758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-0.057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5.364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45.54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0.98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0.777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-0.087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5.271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52.81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-0.351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42.189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0.60945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41.97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0.5985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-0.063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42.175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0.96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0.60875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-0.099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40.22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1.007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-0.0708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43.19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0.6595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-0.219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45.54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0.777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-0.321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45.16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0.62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0.758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-0.303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46.49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0.36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0.8245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-0.459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3.5535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  <a:tr h="174171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0.5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46.49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0.8245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-0.543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9" marR="8709" marT="870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3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995" y="3587978"/>
                <a:ext cx="10972800" cy="55808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995" y="3587978"/>
                <a:ext cx="10972800" cy="55808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6543961" y="1492643"/>
            <a:ext cx="679450" cy="3472664"/>
          </a:xfrm>
          <a:prstGeom prst="rightBrace">
            <a:avLst>
              <a:gd name="adj1" fmla="val 62165"/>
              <a:gd name="adj2" fmla="val 4963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Brace 4"/>
          <p:cNvSpPr/>
          <p:nvPr/>
        </p:nvSpPr>
        <p:spPr>
          <a:xfrm rot="5400000">
            <a:off x="3812370" y="2495707"/>
            <a:ext cx="480217" cy="1301673"/>
          </a:xfrm>
          <a:prstGeom prst="rightBrace">
            <a:avLst>
              <a:gd name="adj1" fmla="val 38415"/>
              <a:gd name="adj2" fmla="val 4647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6200000">
            <a:off x="3991088" y="4525085"/>
            <a:ext cx="516367" cy="236669"/>
          </a:xfrm>
          <a:prstGeom prst="rightArrow">
            <a:avLst/>
          </a:prstGeom>
          <a:solidFill>
            <a:srgbClr val="D253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16200000">
            <a:off x="7326630" y="4563185"/>
            <a:ext cx="516367" cy="236669"/>
          </a:xfrm>
          <a:prstGeom prst="rightArrow">
            <a:avLst/>
          </a:prstGeom>
          <a:solidFill>
            <a:srgbClr val="D253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759119" y="497780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Emitted radiance by a point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89478" y="497780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incoming radiance at a point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35641" y="2479224"/>
                <a:ext cx="794451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𝐿𝑖𝑔h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𝑒𝑚𝑖𝑡𝑡𝑒𝑑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𝑅𝑒𝑓𝑙𝑒𝑐𝑡𝑒𝑑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𝑑𝑖𝑟𝑒𝑐𝑡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𝑅𝑒𝑓𝑙𝑒𝑐𝑡𝑒𝑑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𝑖𝑛𝑑𝑖𝑟𝑒𝑐𝑡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41" y="2479224"/>
                <a:ext cx="7944510" cy="390748"/>
              </a:xfrm>
              <a:prstGeom prst="rect">
                <a:avLst/>
              </a:prstGeom>
              <a:blipFill rotWithShape="0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6170603" y="2331162"/>
            <a:ext cx="88917" cy="3708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17757" y="2724587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Reflectance</a:t>
            </a:r>
          </a:p>
          <a:p>
            <a:pPr algn="ctr"/>
            <a:r>
              <a:rPr lang="en-US" dirty="0" smtClean="0"/>
              <a:t>function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03148" y="2278452"/>
            <a:ext cx="88917" cy="3708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40457" y="2701966"/>
                <a:ext cx="37554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Incoming energy from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57" y="2701966"/>
                <a:ext cx="375545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99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8798441" y="2251544"/>
            <a:ext cx="88917" cy="3708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40473" y="26371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Foreshortening term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4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-0.2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9" grpId="0"/>
      <p:bldP spid="25" grpId="0"/>
      <p:bldP spid="25" grpId="1"/>
      <p:bldP spid="27" grpId="0"/>
      <p:bldP spid="27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5763803"/>
            <a:ext cx="10972800" cy="503433"/>
          </a:xfrm>
        </p:spPr>
        <p:txBody>
          <a:bodyPr>
            <a:normAutofit/>
          </a:bodyPr>
          <a:lstStyle/>
          <a:p>
            <a:r>
              <a:rPr lang="en-US" dirty="0" smtClean="0"/>
              <a:t>The indirect lighting component is more computationally expensive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66" y="1524000"/>
            <a:ext cx="6040067" cy="36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09480" y="533520"/>
            <a:ext cx="109724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 spc="-97" dirty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Irradiance </a:t>
            </a:r>
            <a:r>
              <a:rPr lang="en-US" sz="4000" strike="noStrike" spc="-97" dirty="0" smtClean="0">
                <a:solidFill>
                  <a:srgbClr val="D2533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 (IC)</a:t>
            </a:r>
          </a:p>
        </p:txBody>
      </p:sp>
      <p:sp>
        <p:nvSpPr>
          <p:cNvPr id="146" name="CustomShape 3"/>
          <p:cNvSpPr/>
          <p:nvPr/>
        </p:nvSpPr>
        <p:spPr>
          <a:xfrm>
            <a:off x="485640" y="1955395"/>
            <a:ext cx="11220120" cy="37775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</a:rPr>
              <a:t>Computes diffuse indirect lighting </a:t>
            </a:r>
            <a:endParaRPr dirty="0"/>
          </a:p>
          <a:p>
            <a:pPr marL="285840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Accelerates diffuse inter-reflection computations</a:t>
            </a:r>
            <a:endParaRPr dirty="0"/>
          </a:p>
          <a:p>
            <a:pPr marL="743040" lvl="1" indent="-285480">
              <a:buClr>
                <a:srgbClr val="292934"/>
              </a:buClr>
              <a:buFont typeface="Arial"/>
              <a:buChar char="•"/>
            </a:pPr>
            <a:r>
              <a:rPr lang="en-GB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view-independent</a:t>
            </a:r>
            <a:endParaRPr dirty="0"/>
          </a:p>
          <a:p>
            <a:pPr marL="743040" lvl="1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geometry-aware</a:t>
            </a:r>
            <a:endParaRPr lang="en-US" sz="18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292934"/>
              </a:buClr>
            </a:pPr>
            <a:endParaRPr lang="en-GB" sz="18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 </a:t>
            </a:r>
            <a:r>
              <a:rPr lang="en-GB" sz="1800" strike="noStrike" spc="-1" dirty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computed are </a:t>
            </a:r>
            <a:r>
              <a:rPr lang="en-GB" sz="1800" strike="noStrike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cached in an acceleration structure</a:t>
            </a:r>
          </a:p>
          <a:p>
            <a:pPr marL="285840" indent="-285480">
              <a:lnSpc>
                <a:spcPct val="100000"/>
              </a:lnSpc>
              <a:buClr>
                <a:srgbClr val="292934"/>
              </a:buClr>
              <a:buFont typeface="Arial"/>
              <a:buChar char="•"/>
            </a:pPr>
            <a:r>
              <a:rPr lang="en-US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Interpolates through already cached samples to approximate a result </a:t>
            </a:r>
          </a:p>
          <a:p>
            <a:pPr marL="743040" lvl="1" indent="-285480">
              <a:buClr>
                <a:srgbClr val="292934"/>
              </a:buClr>
              <a:buFont typeface="Arial"/>
              <a:buChar char="•"/>
            </a:pPr>
            <a:r>
              <a:rPr lang="en-US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Interpolation depends on the </a:t>
            </a:r>
            <a:r>
              <a:rPr lang="el-GR" b="1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α</a:t>
            </a:r>
            <a:r>
              <a:rPr lang="en-US" b="1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743040" lvl="1" indent="-285480">
              <a:buClr>
                <a:srgbClr val="292934"/>
              </a:buClr>
              <a:buFont typeface="Arial"/>
              <a:buChar char="•"/>
            </a:pPr>
            <a:r>
              <a:rPr lang="en-US" spc="-1" dirty="0" smtClean="0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efficient than computing a new sample</a:t>
            </a:r>
          </a:p>
          <a:p>
            <a:pPr marL="743040" lvl="1" indent="-285480">
              <a:buClr>
                <a:srgbClr val="292934"/>
              </a:buClr>
              <a:buFont typeface="Arial"/>
              <a:buChar char="•"/>
            </a:pPr>
            <a:r>
              <a:rPr lang="en-US" dirty="0" smtClean="0"/>
              <a:t>Only possible since indirect lighting is a slow changing function</a:t>
            </a:r>
            <a:endParaRPr dirty="0"/>
          </a:p>
          <a:p>
            <a:pPr marL="360">
              <a:lnSpc>
                <a:spcPct val="100000"/>
              </a:lnSpc>
              <a:buClr>
                <a:srgbClr val="292934"/>
              </a:buClr>
            </a:pPr>
            <a:endParaRPr lang="en-GB" sz="1800" strike="noStrike" spc="-1" dirty="0" smtClean="0">
              <a:solidFill>
                <a:srgbClr val="29293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buClr>
                <a:srgbClr val="292934"/>
              </a:buClr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810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12358</TotalTime>
  <Words>2903</Words>
  <Application>Microsoft Office PowerPoint</Application>
  <PresentationFormat>Widescreen</PresentationFormat>
  <Paragraphs>730</Paragraphs>
  <Slides>61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Times New Roman</vt:lpstr>
      <vt:lpstr>Clarity</vt:lpstr>
      <vt:lpstr>PowerPoint Presentation</vt:lpstr>
      <vt:lpstr>PowerPoint Presentation</vt:lpstr>
      <vt:lpstr>Introduction</vt:lpstr>
      <vt:lpstr>Light Energy Reflected by a Point</vt:lpstr>
      <vt:lpstr>Direct Lighting Component</vt:lpstr>
      <vt:lpstr>Indirect Lighting Component</vt:lpstr>
      <vt:lpstr>Rendering Equation</vt:lpstr>
      <vt:lpstr>Introduction</vt:lpstr>
      <vt:lpstr>PowerPoint Presentation</vt:lpstr>
      <vt:lpstr>Irradiance Cache in Action</vt:lpstr>
      <vt:lpstr>PowerPoint Presentation</vt:lpstr>
      <vt:lpstr>Parallelisation Techniques for the IC</vt:lpstr>
      <vt:lpstr>PowerPoint Presentation</vt:lpstr>
      <vt:lpstr>PowerPoint Presentation</vt:lpstr>
      <vt:lpstr>Anti-Entropy</vt:lpstr>
      <vt:lpstr>PowerPoint Presentation</vt:lpstr>
      <vt:lpstr>PowerPoint Presentation</vt:lpstr>
      <vt:lpstr>PowerPoint Presentation</vt:lpstr>
      <vt:lpstr>Experiment Framework</vt:lpstr>
      <vt:lpstr>Benchmarks </vt:lpstr>
      <vt:lpstr>PowerPoint Presentation</vt:lpstr>
      <vt:lpstr>8 Peer Collaboration – Inner Sanctum </vt:lpstr>
      <vt:lpstr>PowerPoint Presentation</vt:lpstr>
      <vt:lpstr>16 Peer Collaboration – Inner Sanctum</vt:lpstr>
      <vt:lpstr>PowerPoint Presentation</vt:lpstr>
      <vt:lpstr>PowerPoint Presentation</vt:lpstr>
      <vt:lpstr>PowerPoint Presentation</vt:lpstr>
      <vt:lpstr>PowerPoint Presentation</vt:lpstr>
      <vt:lpstr>Quality Analysis Scenes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at Eventual Consistency </vt:lpstr>
      <vt:lpstr>Improving Data Dissemination</vt:lpstr>
      <vt:lpstr>Context = Importance </vt:lpstr>
      <vt:lpstr>Context Aware Data Dissemination (CAP2P)</vt:lpstr>
      <vt:lpstr>Overlay </vt:lpstr>
      <vt:lpstr>Context Types</vt:lpstr>
      <vt:lpstr>I. Observer Position Context</vt:lpstr>
      <vt:lpstr>II. Bounding Box Context</vt:lpstr>
      <vt:lpstr>III. View Point Context </vt:lpstr>
      <vt:lpstr>IV. Latency Context</vt:lpstr>
      <vt:lpstr>Prioritisation of Neighbours</vt:lpstr>
      <vt:lpstr>Evaluation</vt:lpstr>
      <vt:lpstr>Results</vt:lpstr>
      <vt:lpstr>Context: Position</vt:lpstr>
      <vt:lpstr>Context: Bounding Box</vt:lpstr>
      <vt:lpstr>Context: Viewpoint</vt:lpstr>
      <vt:lpstr>Global Caches Growth </vt:lpstr>
      <vt:lpstr>Limitations</vt:lpstr>
      <vt:lpstr>PowerPoint Presentation</vt:lpstr>
      <vt:lpstr>Corollary </vt:lpstr>
      <vt:lpstr>PowerPoint Presentation</vt:lpstr>
      <vt:lpstr>Impact  </vt:lpstr>
      <vt:lpstr>Thank You!</vt:lpstr>
      <vt:lpstr>Benchmarks</vt:lpstr>
      <vt:lpstr>Context Aware Data Dissemination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debarro</dc:creator>
  <cp:lastModifiedBy>adrian debarro</cp:lastModifiedBy>
  <cp:revision>227</cp:revision>
  <dcterms:created xsi:type="dcterms:W3CDTF">2017-04-12T20:46:45Z</dcterms:created>
  <dcterms:modified xsi:type="dcterms:W3CDTF">2017-04-27T11:21:54Z</dcterms:modified>
</cp:coreProperties>
</file>